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华文楷体"/>
        <a:ea typeface="宋体" charset="-122"/>
        <a:cs typeface="华文楷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华文楷体"/>
        <a:ea typeface="宋体" charset="-122"/>
        <a:cs typeface="华文楷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华文楷体"/>
        <a:ea typeface="宋体" charset="-122"/>
        <a:cs typeface="华文楷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华文楷体"/>
        <a:ea typeface="宋体" charset="-122"/>
        <a:cs typeface="华文楷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华文楷体"/>
        <a:ea typeface="宋体" charset="-122"/>
        <a:cs typeface="华文楷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华文楷体"/>
        <a:ea typeface="宋体" charset="-122"/>
        <a:cs typeface="华文楷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华文楷体"/>
        <a:ea typeface="宋体" charset="-122"/>
        <a:cs typeface="华文楷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华文楷体"/>
        <a:ea typeface="宋体" charset="-122"/>
        <a:cs typeface="华文楷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华文楷体"/>
        <a:ea typeface="宋体" charset="-122"/>
        <a:cs typeface="华文楷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B6D"/>
    <a:srgbClr val="0000FF"/>
    <a:srgbClr val="7200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D645-0B72-4349-8F74-078B811D5155}" type="datetimeFigureOut">
              <a:rPr lang="zh-CN" altLang="en-US"/>
              <a:pPr>
                <a:defRPr/>
              </a:pPr>
              <a:t>2014/3/5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DB4B-F4FC-4527-BC89-DC4ED4BACE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66F5-7AE1-4FAE-A891-674C8E687ABC}" type="datetimeFigureOut">
              <a:rPr lang="zh-CN" altLang="en-US"/>
              <a:pPr>
                <a:defRPr/>
              </a:pPr>
              <a:t>2014/3/5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93AFB-B71F-4669-B385-614991C607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ACFF-7986-4E01-B813-081B954A2423}" type="datetimeFigureOut">
              <a:rPr lang="zh-CN" altLang="en-US"/>
              <a:pPr>
                <a:defRPr/>
              </a:pPr>
              <a:t>2014/3/5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C764-AEAB-48AA-8C86-C2BBF74879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348E-097C-47B6-BA6A-C02E11D0E03E}" type="datetimeFigureOut">
              <a:rPr lang="zh-CN" altLang="en-US"/>
              <a:pPr>
                <a:defRPr/>
              </a:pPr>
              <a:t>2014/3/5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4586-9EF5-4EBF-8117-53155D86F9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7D642-80A8-4623-B7ED-D00DD57B3FB2}" type="datetimeFigureOut">
              <a:rPr lang="zh-CN" altLang="en-US"/>
              <a:pPr>
                <a:defRPr/>
              </a:pPr>
              <a:t>2014/3/5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8522C-48DC-446D-A575-023AB7C7D1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472AE-9604-4AD8-B34B-CE2EE9682274}" type="datetimeFigureOut">
              <a:rPr lang="zh-CN" altLang="en-US"/>
              <a:pPr>
                <a:defRPr/>
              </a:pPr>
              <a:t>2014/3/5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ED89-E7B9-40C3-886B-F7418BA48C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D260-9DCF-429A-81B4-C870B56C60CB}" type="datetimeFigureOut">
              <a:rPr lang="zh-CN" altLang="en-US"/>
              <a:pPr>
                <a:defRPr/>
              </a:pPr>
              <a:t>2014/3/5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B30D-83E6-49DF-822F-BC50615D81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09EC5-A17A-42BE-8C7C-689F24B8FF7B}" type="datetimeFigureOut">
              <a:rPr lang="zh-CN" altLang="en-US"/>
              <a:pPr>
                <a:defRPr/>
              </a:pPr>
              <a:t>2014/3/5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71C48-6707-454B-8935-AD03589575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0D6CA-A26C-4555-AC5D-A2EEF9455FDC}" type="datetimeFigureOut">
              <a:rPr lang="zh-CN" altLang="en-US"/>
              <a:pPr>
                <a:defRPr/>
              </a:pPr>
              <a:t>2014/3/5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0156-3461-4C2D-9B51-BE28E42D69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DF5AE-7BED-4F27-A954-3795759F4A40}" type="datetimeFigureOut">
              <a:rPr lang="zh-CN" altLang="en-US"/>
              <a:pPr>
                <a:defRPr/>
              </a:pPr>
              <a:t>2014/3/5</a:t>
            </a:fld>
            <a:endParaRPr lang="zh-CN" altLang="en-US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DDD2E-6516-4767-A27D-DF0614F8B1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E8A9F-D943-4F73-B8F9-E8C7D277BE87}" type="datetimeFigureOut">
              <a:rPr lang="zh-CN" altLang="en-US"/>
              <a:pPr>
                <a:defRPr/>
              </a:pPr>
              <a:t>2014/3/5</a:t>
            </a:fld>
            <a:endParaRPr lang="zh-CN" altLang="en-US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0451-1086-48D1-AA43-94C4403877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2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04999AC5-08B6-4520-8FB7-89809D21EBFB}" type="datetimeFigureOut">
              <a:rPr lang="zh-CN" altLang="en-US"/>
              <a:pPr>
                <a:defRPr/>
              </a:pPr>
              <a:t>2014/3/5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D8163135-BEB8-4C33-96EB-4B7AEA201E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85" r:id="rId3"/>
    <p:sldLayoutId id="2147483680" r:id="rId4"/>
    <p:sldLayoutId id="2147483681" r:id="rId5"/>
    <p:sldLayoutId id="2147483682" r:id="rId6"/>
    <p:sldLayoutId id="2147483686" r:id="rId7"/>
    <p:sldLayoutId id="2147483687" r:id="rId8"/>
    <p:sldLayoutId id="2147483688" r:id="rId9"/>
    <p:sldLayoutId id="2147483683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华文楷体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华文楷体"/>
          <a:cs typeface="华文楷体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华文楷体"/>
          <a:cs typeface="华文楷体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华文楷体"/>
          <a:cs typeface="华文楷体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华文楷体"/>
          <a:cs typeface="华文楷体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华文楷体"/>
          <a:cs typeface="华文楷体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华文楷体"/>
          <a:cs typeface="华文楷体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华文楷体"/>
          <a:cs typeface="华文楷体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华文楷体"/>
          <a:cs typeface="华文楷体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华文楷体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华文楷体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华文楷体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华文楷体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华文楷体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altLang="zh-CN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方正姚体" pitchFamily="2" charset="-122"/>
                <a:ea typeface="方正姚体" pitchFamily="2" charset="-122"/>
                <a:cs typeface="+mj-cs"/>
              </a:rPr>
              <a:t>——</a:t>
            </a:r>
            <a:r>
              <a:rPr lang="zh-CN" alt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方正姚体" pitchFamily="2" charset="-122"/>
                <a:ea typeface="方正姚体" pitchFamily="2" charset="-122"/>
                <a:cs typeface="+mj-cs"/>
              </a:rPr>
              <a:t>学雷锋爱心拍卖会</a:t>
            </a:r>
            <a:r>
              <a:rPr lang="en-US" altLang="zh-CN" sz="4400" dirty="0" smtClean="0">
                <a:solidFill>
                  <a:srgbClr val="FFFF00"/>
                </a:solidFill>
                <a:latin typeface="方正姚体" pitchFamily="2" charset="-122"/>
                <a:ea typeface="方正姚体" pitchFamily="2" charset="-122"/>
                <a:cs typeface="+mj-cs"/>
              </a:rPr>
              <a:t/>
            </a:r>
            <a:br>
              <a:rPr lang="en-US" altLang="zh-CN" sz="4400" dirty="0" smtClean="0">
                <a:solidFill>
                  <a:srgbClr val="FFFF00"/>
                </a:solidFill>
                <a:latin typeface="方正姚体" pitchFamily="2" charset="-122"/>
                <a:ea typeface="方正姚体" pitchFamily="2" charset="-122"/>
                <a:cs typeface="+mj-cs"/>
              </a:rPr>
            </a:br>
            <a:r>
              <a:rPr lang="en-US" altLang="zh-CN" sz="4800" dirty="0" smtClean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cs typeface="+mj-cs"/>
              </a:rPr>
              <a:t/>
            </a:r>
            <a:br>
              <a:rPr lang="en-US" altLang="zh-CN" sz="4800" dirty="0" smtClean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cs typeface="+mj-cs"/>
              </a:rPr>
            </a:br>
            <a:endParaRPr lang="zh-CN" altLang="en-US" dirty="0">
              <a:solidFill>
                <a:schemeClr val="accent1">
                  <a:satMod val="150000"/>
                </a:schemeClr>
              </a:solidFill>
              <a:cs typeface="+mj-cs"/>
            </a:endParaRPr>
          </a:p>
        </p:txBody>
      </p:sp>
      <p:sp>
        <p:nvSpPr>
          <p:cNvPr id="13314" name="副标题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en-US" altLang="zh-CN" dirty="0" smtClean="0">
                <a:latin typeface="方正姚体"/>
                <a:ea typeface="方正姚体"/>
                <a:cs typeface="方正姚体"/>
              </a:rPr>
              <a:t>“</a:t>
            </a:r>
            <a:r>
              <a:rPr lang="zh-CN" altLang="en-US" dirty="0" smtClean="0">
                <a:latin typeface="方正姚体"/>
                <a:ea typeface="方正姚体"/>
                <a:cs typeface="方正姚体"/>
              </a:rPr>
              <a:t>播</a:t>
            </a:r>
            <a:r>
              <a:rPr lang="zh-CN" altLang="en-US" dirty="0" smtClean="0">
                <a:latin typeface="方正姚体"/>
                <a:ea typeface="方正姚体"/>
                <a:cs typeface="方正姚体"/>
              </a:rPr>
              <a:t>下</a:t>
            </a:r>
            <a:r>
              <a:rPr lang="zh-CN" altLang="en-US" dirty="0" smtClean="0">
                <a:latin typeface="方正姚体"/>
                <a:ea typeface="方正姚体"/>
                <a:cs typeface="方正姚体"/>
              </a:rPr>
              <a:t>公益</a:t>
            </a:r>
            <a:r>
              <a:rPr lang="zh-CN" altLang="en-US" dirty="0" smtClean="0">
                <a:latin typeface="方正姚体"/>
                <a:ea typeface="方正姚体"/>
                <a:cs typeface="方正姚体"/>
              </a:rPr>
              <a:t>的</a:t>
            </a:r>
            <a:r>
              <a:rPr lang="zh-CN" altLang="en-US" dirty="0" smtClean="0">
                <a:latin typeface="方正姚体"/>
                <a:ea typeface="方正姚体"/>
                <a:cs typeface="方正姚体"/>
              </a:rPr>
              <a:t>种子”公益季系列活动</a:t>
            </a:r>
          </a:p>
          <a:p>
            <a:r>
              <a:rPr lang="zh-CN" altLang="en-US" dirty="0" smtClean="0"/>
              <a:t>之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5786438" y="4000500"/>
            <a:ext cx="2786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latin typeface="Corbel" pitchFamily="34" charset="0"/>
                <a:ea typeface="华文楷体"/>
              </a:rPr>
              <a:t>2014.3.5     12:00      </a:t>
            </a:r>
            <a:r>
              <a:rPr lang="zh-CN" altLang="en-US" b="1">
                <a:latin typeface="Corbel" pitchFamily="34" charset="0"/>
                <a:ea typeface="华文楷体"/>
              </a:rPr>
              <a:t>报告厅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5357813"/>
            <a:ext cx="5715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幼圆" pitchFamily="49" charset="-122"/>
                <a:ea typeface="幼圆" pitchFamily="49" charset="-122"/>
                <a:cs typeface="+mn-cs"/>
              </a:rPr>
              <a:t>来自老师和公益活动的</a:t>
            </a:r>
            <a:r>
              <a:rPr lang="en-US" altLang="zh-CN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幼圆" pitchFamily="49" charset="-122"/>
                <a:ea typeface="幼圆" pitchFamily="49" charset="-122"/>
                <a:cs typeface="+mn-cs"/>
              </a:rPr>
              <a:t>12</a:t>
            </a:r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幼圆" pitchFamily="49" charset="-122"/>
                <a:ea typeface="幼圆" pitchFamily="49" charset="-122"/>
                <a:cs typeface="+mn-cs"/>
              </a:rPr>
              <a:t>大拍品，等着你来带回家！</a:t>
            </a:r>
            <a:endParaRPr lang="en-US" altLang="zh-CN" b="1" dirty="0">
              <a:solidFill>
                <a:schemeClr val="accent5">
                  <a:lumMod val="60000"/>
                  <a:lumOff val="40000"/>
                </a:schemeClr>
              </a:solidFill>
              <a:latin typeface="幼圆" pitchFamily="49" charset="-122"/>
              <a:ea typeface="幼圆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7</a:t>
            </a:r>
            <a:r>
              <a:rPr lang="zh-CN" altLang="en-US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号拍品</a:t>
            </a:r>
            <a:endParaRPr lang="zh-CN" altLang="en-US" dirty="0">
              <a:solidFill>
                <a:schemeClr val="accent1"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cs typeface="+mn-cs"/>
              </a:rPr>
              <a:t>起拍价：</a:t>
            </a:r>
            <a:r>
              <a:rPr lang="en-US" altLang="zh-CN" b="1" dirty="0" smtClean="0">
                <a:solidFill>
                  <a:srgbClr val="FF0000"/>
                </a:solidFill>
                <a:cs typeface="+mn-cs"/>
              </a:rPr>
              <a:t>30</a:t>
            </a:r>
            <a:r>
              <a:rPr lang="zh-CN" altLang="en-US" b="1" dirty="0" smtClean="0">
                <a:solidFill>
                  <a:srgbClr val="FF0000"/>
                </a:solidFill>
                <a:cs typeface="+mn-cs"/>
              </a:rPr>
              <a:t>元</a:t>
            </a:r>
            <a:endParaRPr lang="en-US" altLang="zh-CN" b="1" dirty="0" smtClean="0">
              <a:solidFill>
                <a:srgbClr val="FF0000"/>
              </a:solidFill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altLang="zh-CN" sz="4400" b="1" dirty="0" smtClean="0">
              <a:solidFill>
                <a:srgbClr val="FF0000"/>
              </a:solidFill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物品：</a:t>
            </a:r>
            <a:endParaRPr lang="en-US" altLang="zh-CN" dirty="0" smtClean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韩式马克杯</a:t>
            </a:r>
            <a:endParaRPr lang="en-US" altLang="zh-CN" dirty="0" smtClean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dirty="0" smtClean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物主：</a:t>
            </a:r>
            <a:endParaRPr lang="en-US" altLang="zh-CN" dirty="0" smtClean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张瑶老师</a:t>
            </a:r>
            <a:endParaRPr lang="en-US" altLang="zh-CN" dirty="0" smtClean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dirty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简介：用此马克杯喝茶</a:t>
            </a:r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，</a:t>
            </a:r>
            <a:endParaRPr lang="en-US" altLang="zh-CN" dirty="0" smtClean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即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可体验韩式生活</a:t>
            </a:r>
            <a:endParaRPr lang="zh-CN" altLang="en-US" dirty="0" smtClean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zh-CN" altLang="en-US" dirty="0">
              <a:cs typeface="+mn-cs"/>
            </a:endParaRPr>
          </a:p>
        </p:txBody>
      </p:sp>
      <p:pic>
        <p:nvPicPr>
          <p:cNvPr id="4098" name="Picture 2" descr="J:\公益季\3.5爱心拍卖会\100CASIO\CIMG1593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1" y="1801800"/>
            <a:ext cx="3786214" cy="504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8</a:t>
            </a:r>
            <a:r>
              <a:rPr lang="zh-CN" altLang="en-US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号拍品</a:t>
            </a:r>
            <a:endParaRPr lang="zh-CN" altLang="en-US" dirty="0">
              <a:solidFill>
                <a:schemeClr val="accent1"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cs typeface="+mn-cs"/>
              </a:rPr>
              <a:t>起拍价：</a:t>
            </a:r>
            <a:r>
              <a:rPr lang="en-US" altLang="zh-CN" b="1" dirty="0" smtClean="0">
                <a:solidFill>
                  <a:srgbClr val="FF0000"/>
                </a:solidFill>
                <a:cs typeface="+mn-cs"/>
              </a:rPr>
              <a:t>30</a:t>
            </a:r>
            <a:r>
              <a:rPr lang="zh-CN" altLang="en-US" b="1" dirty="0" smtClean="0">
                <a:solidFill>
                  <a:srgbClr val="FF0000"/>
                </a:solidFill>
                <a:cs typeface="+mn-cs"/>
              </a:rPr>
              <a:t>元</a:t>
            </a:r>
            <a:endParaRPr lang="en-US" altLang="zh-CN" b="1" dirty="0" smtClean="0">
              <a:solidFill>
                <a:srgbClr val="FF0000"/>
              </a:solidFill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altLang="zh-CN" sz="4400" b="1" dirty="0" smtClean="0">
              <a:solidFill>
                <a:srgbClr val="FF0000"/>
              </a:solidFill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物品：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卡拉扬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CD</a:t>
            </a:r>
            <a:endParaRPr lang="en-US" altLang="zh-CN" sz="2800" dirty="0">
              <a:solidFill>
                <a:schemeClr val="accent5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物主：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徐大玮老师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简介：高端、高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品味生活必需品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4" name="Picture 6" descr="J:\公益季\3.5爱心拍卖会\100CASIO\CIMG1580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516875"/>
            <a:ext cx="5357850" cy="4018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9</a:t>
            </a:r>
            <a:r>
              <a:rPr lang="zh-CN" altLang="en-US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号拍品</a:t>
            </a:r>
            <a:endParaRPr lang="zh-CN" altLang="en-US" dirty="0">
              <a:solidFill>
                <a:schemeClr val="accent1"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cs typeface="+mn-cs"/>
              </a:rPr>
              <a:t>起拍价：</a:t>
            </a:r>
            <a:r>
              <a:rPr lang="en-US" altLang="zh-CN" b="1" dirty="0" smtClean="0">
                <a:solidFill>
                  <a:srgbClr val="FF0000"/>
                </a:solidFill>
                <a:cs typeface="+mn-cs"/>
              </a:rPr>
              <a:t>40</a:t>
            </a:r>
            <a:r>
              <a:rPr lang="zh-CN" altLang="en-US" b="1" dirty="0" smtClean="0">
                <a:solidFill>
                  <a:srgbClr val="FF0000"/>
                </a:solidFill>
                <a:cs typeface="+mn-cs"/>
              </a:rPr>
              <a:t>元</a:t>
            </a:r>
            <a:endParaRPr lang="en-US" altLang="zh-CN" b="1" dirty="0" smtClean="0">
              <a:solidFill>
                <a:srgbClr val="FF0000"/>
              </a:solidFill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altLang="zh-CN" sz="4800" b="1" dirty="0" smtClean="0">
              <a:solidFill>
                <a:srgbClr val="FF0000"/>
              </a:solidFill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物品：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精致蜡烛两组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物主：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李秀梅老师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曹以瑾老师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简介：文艺少年、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文艺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青年的不二之选，停电时的救命稻草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5122" name="Picture 2" descr="J:\公益季\3.5爱心拍卖会\100CASIO\CIMG1582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1" y="1571612"/>
            <a:ext cx="5334037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10</a:t>
            </a:r>
            <a:r>
              <a:rPr lang="zh-CN" altLang="en-US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号拍品</a:t>
            </a:r>
            <a:endParaRPr lang="zh-CN" altLang="en-US" dirty="0">
              <a:solidFill>
                <a:schemeClr val="accent1"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cs typeface="+mn-cs"/>
              </a:rPr>
              <a:t>起拍价：</a:t>
            </a:r>
            <a:r>
              <a:rPr lang="en-US" altLang="zh-CN" b="1" dirty="0" smtClean="0">
                <a:solidFill>
                  <a:srgbClr val="FF0000"/>
                </a:solidFill>
                <a:cs typeface="+mn-cs"/>
              </a:rPr>
              <a:t>40</a:t>
            </a:r>
            <a:r>
              <a:rPr lang="zh-CN" altLang="en-US" b="1" dirty="0" smtClean="0">
                <a:solidFill>
                  <a:srgbClr val="FF0000"/>
                </a:solidFill>
                <a:cs typeface="+mn-cs"/>
              </a:rPr>
              <a:t>元</a:t>
            </a:r>
            <a:endParaRPr lang="en-US" altLang="zh-CN" b="1" dirty="0" smtClean="0">
              <a:solidFill>
                <a:srgbClr val="FF0000"/>
              </a:solidFill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altLang="zh-CN" sz="4800" b="1" dirty="0" smtClean="0">
              <a:solidFill>
                <a:srgbClr val="FF0000"/>
              </a:solidFill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chemeClr val="accent3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物品：毛绒玩偶</a:t>
            </a:r>
            <a:endParaRPr lang="en-US" altLang="zh-CN" sz="2800" dirty="0" smtClean="0">
              <a:solidFill>
                <a:schemeClr val="accent3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sz="2800" dirty="0" smtClean="0">
              <a:solidFill>
                <a:schemeClr val="accent3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chemeClr val="accent3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物主：胡佳老师</a:t>
            </a:r>
            <a:endParaRPr lang="en-US" altLang="zh-CN" sz="2800" dirty="0" smtClean="0">
              <a:solidFill>
                <a:schemeClr val="accent3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sz="2800" dirty="0" smtClean="0">
              <a:solidFill>
                <a:schemeClr val="accent3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chemeClr val="accent3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简介：有了它，妈</a:t>
            </a:r>
            <a:endParaRPr lang="en-US" altLang="zh-CN" sz="2800" dirty="0" smtClean="0">
              <a:solidFill>
                <a:schemeClr val="accent3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chemeClr val="accent3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妈再也不用担心我</a:t>
            </a:r>
            <a:endParaRPr lang="en-US" altLang="zh-CN" sz="2800" dirty="0" smtClean="0">
              <a:solidFill>
                <a:schemeClr val="accent3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chemeClr val="accent3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睡不着觉了</a:t>
            </a:r>
            <a:endParaRPr lang="zh-CN" altLang="en-US" sz="2800" dirty="0" smtClean="0"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zh-CN" altLang="en-US" dirty="0">
              <a:cs typeface="+mn-cs"/>
            </a:endParaRPr>
          </a:p>
        </p:txBody>
      </p:sp>
      <p:pic>
        <p:nvPicPr>
          <p:cNvPr id="4" name="Picture 6" descr="J:\公益季\3.5爱心拍卖会\100CASIO\CIMG1583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14488"/>
            <a:ext cx="3714776" cy="48163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11</a:t>
            </a:r>
            <a:r>
              <a:rPr lang="zh-CN" altLang="en-US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号拍品</a:t>
            </a:r>
            <a:endParaRPr lang="zh-CN" altLang="en-US" dirty="0">
              <a:solidFill>
                <a:schemeClr val="accent1"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起拍价：</a:t>
            </a:r>
            <a:r>
              <a:rPr lang="en-US" altLang="zh-CN" b="1" dirty="0" smtClean="0">
                <a:solidFill>
                  <a:srgbClr val="FF0000"/>
                </a:solidFill>
              </a:rPr>
              <a:t>40</a:t>
            </a:r>
            <a:r>
              <a:rPr lang="zh-CN" altLang="en-US" b="1" dirty="0" smtClean="0">
                <a:solidFill>
                  <a:srgbClr val="FF0000"/>
                </a:solidFill>
              </a:rPr>
              <a:t>元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sz="5400" b="1" dirty="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zh-CN" altLang="en-US" dirty="0" smtClean="0">
                <a:solidFill>
                  <a:srgbClr val="8A3C12"/>
                </a:solidFill>
                <a:latin typeface="华文新魏"/>
                <a:ea typeface="华文新魏"/>
                <a:cs typeface="华文新魏"/>
              </a:rPr>
              <a:t>物品：</a:t>
            </a:r>
            <a:endParaRPr lang="en-US" altLang="zh-CN" dirty="0" smtClean="0">
              <a:solidFill>
                <a:srgbClr val="8A3C12"/>
              </a:solidFill>
              <a:latin typeface="华文新魏"/>
              <a:ea typeface="华文新魏"/>
              <a:cs typeface="华文新魏"/>
            </a:endParaRPr>
          </a:p>
          <a:p>
            <a:pPr>
              <a:buFont typeface="Wingdings 2" pitchFamily="18" charset="2"/>
              <a:buNone/>
            </a:pPr>
            <a:r>
              <a:rPr lang="zh-CN" altLang="en-US" dirty="0" smtClean="0">
                <a:solidFill>
                  <a:srgbClr val="8A3C12"/>
                </a:solidFill>
                <a:latin typeface="华文新魏"/>
                <a:ea typeface="华文新魏"/>
                <a:cs typeface="华文新魏"/>
              </a:rPr>
              <a:t>意大利纯手工</a:t>
            </a:r>
            <a:endParaRPr lang="en-US" altLang="zh-CN" dirty="0" smtClean="0">
              <a:solidFill>
                <a:srgbClr val="8A3C12"/>
              </a:solidFill>
              <a:latin typeface="华文新魏"/>
              <a:ea typeface="华文新魏"/>
              <a:cs typeface="华文新魏"/>
            </a:endParaRPr>
          </a:p>
          <a:p>
            <a:pPr>
              <a:buFont typeface="Wingdings 2" pitchFamily="18" charset="2"/>
              <a:buNone/>
            </a:pPr>
            <a:r>
              <a:rPr lang="zh-CN" altLang="en-US" dirty="0" smtClean="0">
                <a:solidFill>
                  <a:srgbClr val="8A3C12"/>
                </a:solidFill>
                <a:latin typeface="华文新魏"/>
                <a:ea typeface="华文新魏"/>
                <a:cs typeface="华文新魏"/>
              </a:rPr>
              <a:t>纸质收纳盒</a:t>
            </a:r>
            <a:endParaRPr lang="en-US" altLang="zh-CN" dirty="0" smtClean="0">
              <a:solidFill>
                <a:srgbClr val="8A3C12"/>
              </a:solidFill>
              <a:latin typeface="华文新魏"/>
              <a:ea typeface="华文新魏"/>
              <a:cs typeface="华文新魏"/>
            </a:endParaRPr>
          </a:p>
          <a:p>
            <a:pPr>
              <a:buFont typeface="Wingdings 2" pitchFamily="18" charset="2"/>
              <a:buNone/>
            </a:pPr>
            <a:endParaRPr lang="en-US" altLang="zh-CN" dirty="0" smtClean="0">
              <a:solidFill>
                <a:srgbClr val="8A3C12"/>
              </a:solidFill>
              <a:latin typeface="华文新魏"/>
              <a:ea typeface="华文新魏"/>
              <a:cs typeface="华文新魏"/>
            </a:endParaRPr>
          </a:p>
          <a:p>
            <a:pPr>
              <a:buFont typeface="Wingdings 2" pitchFamily="18" charset="2"/>
              <a:buNone/>
            </a:pPr>
            <a:r>
              <a:rPr lang="zh-CN" altLang="en-US" dirty="0" smtClean="0">
                <a:solidFill>
                  <a:srgbClr val="8A3C12"/>
                </a:solidFill>
                <a:latin typeface="华文新魏"/>
                <a:ea typeface="华文新魏"/>
                <a:cs typeface="华文新魏"/>
              </a:rPr>
              <a:t>物主：</a:t>
            </a:r>
            <a:endParaRPr lang="en-US" altLang="zh-CN" dirty="0" smtClean="0">
              <a:solidFill>
                <a:srgbClr val="8A3C12"/>
              </a:solidFill>
              <a:latin typeface="华文新魏"/>
              <a:ea typeface="华文新魏"/>
              <a:cs typeface="华文新魏"/>
            </a:endParaRPr>
          </a:p>
          <a:p>
            <a:pPr>
              <a:buFont typeface="Wingdings 2" pitchFamily="18" charset="2"/>
              <a:buNone/>
            </a:pPr>
            <a:r>
              <a:rPr lang="zh-CN" altLang="en-US" dirty="0" smtClean="0">
                <a:solidFill>
                  <a:srgbClr val="8A3C12"/>
                </a:solidFill>
                <a:latin typeface="华文新魏"/>
                <a:ea typeface="华文新魏"/>
                <a:cs typeface="华文新魏"/>
              </a:rPr>
              <a:t>张</a:t>
            </a:r>
            <a:r>
              <a:rPr lang="zh-CN" altLang="en-US" b="1" dirty="0" smtClean="0">
                <a:solidFill>
                  <a:srgbClr val="8A3C12"/>
                </a:solidFill>
                <a:latin typeface="楷体" pitchFamily="49" charset="-122"/>
                <a:ea typeface="楷体" pitchFamily="49" charset="-122"/>
                <a:cs typeface="华文新魏"/>
              </a:rPr>
              <a:t>旻</a:t>
            </a:r>
            <a:r>
              <a:rPr lang="zh-CN" altLang="en-US" dirty="0" smtClean="0">
                <a:solidFill>
                  <a:srgbClr val="8A3C12"/>
                </a:solidFill>
                <a:latin typeface="华文新魏"/>
                <a:ea typeface="华文新魏"/>
                <a:cs typeface="华文新魏"/>
              </a:rPr>
              <a:t>舒老师</a:t>
            </a:r>
            <a:endParaRPr lang="en-US" altLang="zh-CN" dirty="0" smtClean="0">
              <a:solidFill>
                <a:srgbClr val="8A3C12"/>
              </a:solidFill>
              <a:latin typeface="华文新魏"/>
              <a:ea typeface="华文新魏"/>
              <a:cs typeface="华文新魏"/>
            </a:endParaRPr>
          </a:p>
          <a:p>
            <a:pPr>
              <a:buNone/>
            </a:pPr>
            <a:endParaRPr lang="en-US" altLang="zh-CN" dirty="0" smtClean="0">
              <a:solidFill>
                <a:srgbClr val="8A3C12"/>
              </a:solidFill>
              <a:latin typeface="华文新魏"/>
              <a:ea typeface="华文新魏"/>
            </a:endParaRPr>
          </a:p>
          <a:p>
            <a:pPr>
              <a:buNone/>
            </a:pPr>
            <a:r>
              <a:rPr lang="zh-CN" altLang="en-US" dirty="0" smtClean="0">
                <a:solidFill>
                  <a:srgbClr val="8A3C12"/>
                </a:solidFill>
                <a:latin typeface="华文新魏"/>
                <a:ea typeface="华文新魏"/>
              </a:rPr>
              <a:t>简介</a:t>
            </a:r>
            <a:r>
              <a:rPr lang="zh-CN" altLang="en-US" dirty="0">
                <a:solidFill>
                  <a:srgbClr val="8A3C12"/>
                </a:solidFill>
                <a:latin typeface="华文新魏"/>
                <a:ea typeface="华文新魏"/>
              </a:rPr>
              <a:t>：虽然也</a:t>
            </a:r>
            <a:r>
              <a:rPr lang="zh-CN" altLang="en-US" dirty="0" smtClean="0">
                <a:solidFill>
                  <a:srgbClr val="8A3C12"/>
                </a:solidFill>
                <a:latin typeface="华文新魏"/>
                <a:ea typeface="华文新魏"/>
              </a:rPr>
              <a:t>不</a:t>
            </a:r>
            <a:endParaRPr lang="en-US" altLang="zh-CN" dirty="0" smtClean="0">
              <a:solidFill>
                <a:srgbClr val="8A3C12"/>
              </a:solidFill>
              <a:latin typeface="华文新魏"/>
              <a:ea typeface="华文新魏"/>
            </a:endParaRPr>
          </a:p>
          <a:p>
            <a:pPr>
              <a:buNone/>
            </a:pPr>
            <a:r>
              <a:rPr lang="zh-CN" altLang="en-US" dirty="0" smtClean="0">
                <a:solidFill>
                  <a:srgbClr val="8A3C12"/>
                </a:solidFill>
                <a:latin typeface="华文新魏"/>
                <a:ea typeface="华文新魏"/>
              </a:rPr>
              <a:t>知道</a:t>
            </a:r>
            <a:r>
              <a:rPr lang="zh-CN" altLang="en-US" dirty="0">
                <a:solidFill>
                  <a:srgbClr val="8A3C12"/>
                </a:solidFill>
                <a:latin typeface="华文新魏"/>
                <a:ea typeface="华文新魏"/>
              </a:rPr>
              <a:t>它用来放</a:t>
            </a:r>
            <a:r>
              <a:rPr lang="zh-CN" altLang="en-US" dirty="0" smtClean="0">
                <a:solidFill>
                  <a:srgbClr val="8A3C12"/>
                </a:solidFill>
                <a:latin typeface="华文新魏"/>
                <a:ea typeface="华文新魏"/>
              </a:rPr>
              <a:t>什</a:t>
            </a:r>
            <a:endParaRPr lang="en-US" altLang="zh-CN" dirty="0" smtClean="0">
              <a:solidFill>
                <a:srgbClr val="8A3C12"/>
              </a:solidFill>
              <a:latin typeface="华文新魏"/>
              <a:ea typeface="华文新魏"/>
            </a:endParaRPr>
          </a:p>
          <a:p>
            <a:pPr>
              <a:buNone/>
            </a:pPr>
            <a:r>
              <a:rPr lang="zh-CN" altLang="en-US" dirty="0" smtClean="0">
                <a:solidFill>
                  <a:srgbClr val="8A3C12"/>
                </a:solidFill>
                <a:latin typeface="华文新魏"/>
                <a:ea typeface="华文新魏"/>
              </a:rPr>
              <a:t>么</a:t>
            </a:r>
            <a:r>
              <a:rPr lang="zh-CN" altLang="en-US" dirty="0">
                <a:solidFill>
                  <a:srgbClr val="8A3C12"/>
                </a:solidFill>
                <a:latin typeface="华文新魏"/>
                <a:ea typeface="华文新魏"/>
              </a:rPr>
              <a:t>，但毕竟是</a:t>
            </a:r>
            <a:r>
              <a:rPr lang="zh-CN" altLang="en-US" dirty="0" smtClean="0">
                <a:solidFill>
                  <a:srgbClr val="8A3C12"/>
                </a:solidFill>
                <a:latin typeface="华文新魏"/>
                <a:ea typeface="华文新魏"/>
              </a:rPr>
              <a:t>个</a:t>
            </a:r>
            <a:endParaRPr lang="en-US" altLang="zh-CN" dirty="0" smtClean="0">
              <a:solidFill>
                <a:srgbClr val="8A3C12"/>
              </a:solidFill>
              <a:latin typeface="华文新魏"/>
              <a:ea typeface="华文新魏"/>
            </a:endParaRPr>
          </a:p>
          <a:p>
            <a:pPr>
              <a:buNone/>
            </a:pPr>
            <a:r>
              <a:rPr lang="zh-CN" altLang="en-US" dirty="0" smtClean="0">
                <a:solidFill>
                  <a:srgbClr val="8A3C12"/>
                </a:solidFill>
                <a:latin typeface="华文新魏"/>
                <a:ea typeface="华文新魏"/>
              </a:rPr>
              <a:t>纸</a:t>
            </a:r>
            <a:r>
              <a:rPr lang="zh-CN" altLang="en-US" dirty="0">
                <a:solidFill>
                  <a:srgbClr val="8A3C12"/>
                </a:solidFill>
                <a:latin typeface="华文新魏"/>
                <a:ea typeface="华文新魏"/>
              </a:rPr>
              <a:t>质奢侈品！</a:t>
            </a:r>
            <a:endParaRPr lang="zh-CN" altLang="en-US" dirty="0" smtClean="0"/>
          </a:p>
          <a:p>
            <a:endParaRPr lang="zh-CN" altLang="en-US" dirty="0" smtClean="0"/>
          </a:p>
        </p:txBody>
      </p:sp>
      <p:pic>
        <p:nvPicPr>
          <p:cNvPr id="4" name="Picture 6" descr="J:\公益季\3.5爱心拍卖会\100CASIO\CIMG1587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071678"/>
            <a:ext cx="5124968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CN" altLang="en-US">
              <a:solidFill>
                <a:schemeClr val="accent1"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cs typeface="+mn-cs"/>
              </a:rPr>
              <a:t>起拍价：</a:t>
            </a:r>
            <a:r>
              <a:rPr lang="en-US" altLang="zh-CN" b="1" dirty="0" smtClean="0">
                <a:solidFill>
                  <a:srgbClr val="FF0000"/>
                </a:solidFill>
                <a:cs typeface="+mn-cs"/>
              </a:rPr>
              <a:t>40</a:t>
            </a:r>
            <a:r>
              <a:rPr lang="zh-CN" altLang="en-US" b="1" dirty="0" smtClean="0">
                <a:solidFill>
                  <a:srgbClr val="FF0000"/>
                </a:solidFill>
                <a:cs typeface="+mn-cs"/>
              </a:rPr>
              <a:t>元</a:t>
            </a:r>
            <a:endParaRPr lang="en-US" altLang="zh-CN" b="1" dirty="0" smtClean="0">
              <a:solidFill>
                <a:srgbClr val="FF0000"/>
              </a:solidFill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altLang="zh-CN" sz="5400" b="1" dirty="0" smtClean="0">
              <a:solidFill>
                <a:srgbClr val="FF0000"/>
              </a:solidFill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物品：</a:t>
            </a:r>
            <a:endParaRPr lang="en-US" altLang="zh-CN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心愿满足卡</a:t>
            </a:r>
            <a:endParaRPr lang="en-US" altLang="zh-CN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物主：</a:t>
            </a:r>
            <a:endParaRPr lang="en-US" altLang="zh-CN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仇虹豪老师</a:t>
            </a:r>
            <a:endParaRPr lang="en-US" altLang="zh-CN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dirty="0">
              <a:solidFill>
                <a:srgbClr val="7030A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简介：有了它</a:t>
            </a: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，仇</a:t>
            </a:r>
            <a:endParaRPr lang="en-US" altLang="zh-CN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老师</a:t>
            </a:r>
            <a:r>
              <a:rPr lang="zh-CN" altLang="en-US" dirty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就会帮你</a:t>
            </a: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实现</a:t>
            </a:r>
            <a:endParaRPr lang="en-US" altLang="zh-CN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zh-CN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《</a:t>
            </a:r>
            <a:r>
              <a:rPr lang="zh-CN" altLang="en-US" dirty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私人定制</a:t>
            </a:r>
            <a:r>
              <a:rPr lang="en-US" altLang="zh-CN" dirty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》</a:t>
            </a:r>
            <a:r>
              <a:rPr lang="zh-CN" altLang="en-US" dirty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，</a:t>
            </a: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陪</a:t>
            </a:r>
            <a:endParaRPr lang="en-US" altLang="zh-CN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你</a:t>
            </a:r>
            <a:r>
              <a:rPr lang="zh-CN" altLang="en-US" dirty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完成任何你想</a:t>
            </a: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做</a:t>
            </a:r>
            <a:endParaRPr lang="en-US" altLang="zh-CN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的</a:t>
            </a:r>
            <a:r>
              <a:rPr lang="zh-CN" altLang="en-US" dirty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一件事</a:t>
            </a: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！前提：</a:t>
            </a:r>
            <a:endParaRPr lang="en-US" altLang="zh-CN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不违法不违纪</a:t>
            </a:r>
            <a:r>
              <a:rPr lang="zh-CN" altLang="en-US" dirty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，非诚勿扰！</a:t>
            </a:r>
            <a:endParaRPr lang="zh-CN" altLang="en-US" dirty="0" smtClean="0">
              <a:solidFill>
                <a:srgbClr val="7030A0"/>
              </a:solidFill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zh-CN" altLang="en-US" dirty="0">
              <a:solidFill>
                <a:srgbClr val="7030A0"/>
              </a:solidFill>
              <a:cs typeface="+mn-cs"/>
            </a:endParaRPr>
          </a:p>
        </p:txBody>
      </p:sp>
      <p:pic>
        <p:nvPicPr>
          <p:cNvPr id="4" name="Picture 6" descr="J:\公益季\3.5爱心拍卖会\100CASIO\CIMG1590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4697" y="1844824"/>
            <a:ext cx="5286412" cy="3964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8327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5400" b="1" dirty="0">
                <a:solidFill>
                  <a:srgbClr val="FFFF00"/>
                </a:solidFill>
                <a:latin typeface="华文彩云" pitchFamily="2" charset="-122"/>
                <a:ea typeface="华文彩云" pitchFamily="2" charset="-122"/>
              </a:rPr>
              <a:t>“</a:t>
            </a:r>
            <a:r>
              <a:rPr lang="zh-CN" altLang="en-US" sz="5400" b="1" dirty="0">
                <a:solidFill>
                  <a:srgbClr val="FFFF00"/>
                </a:solidFill>
                <a:latin typeface="华文彩云" pitchFamily="2" charset="-122"/>
                <a:ea typeface="华文彩云" pitchFamily="2" charset="-122"/>
              </a:rPr>
              <a:t>优秀学生一日营”</a:t>
            </a:r>
          </a:p>
          <a:p>
            <a:pPr algn="r"/>
            <a:r>
              <a:rPr lang="zh-CN" altLang="en-US" sz="5400" b="1" dirty="0">
                <a:solidFill>
                  <a:srgbClr val="FFFF00"/>
                </a:solidFill>
                <a:latin typeface="华文彩云" pitchFamily="2" charset="-122"/>
                <a:ea typeface="华文彩云" pitchFamily="2" charset="-122"/>
              </a:rPr>
              <a:t>代表发言 </a:t>
            </a:r>
          </a:p>
        </p:txBody>
      </p:sp>
      <p:pic>
        <p:nvPicPr>
          <p:cNvPr id="14344" name="Picture 8" descr="2013630221440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38125" y="2066925"/>
            <a:ext cx="4267200" cy="36544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346" name="Picture 10" descr="20136302211521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578350" y="2066925"/>
            <a:ext cx="43434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2051050" y="5949950"/>
            <a:ext cx="6881813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4000" b="1" dirty="0" smtClean="0">
                <a:latin typeface="华文彩云" pitchFamily="2" charset="-122"/>
                <a:ea typeface="华文彩云" pitchFamily="2" charset="-122"/>
                <a:cs typeface="+mn-cs"/>
              </a:rPr>
              <a:t>发言人：中二（</a:t>
            </a:r>
            <a:r>
              <a:rPr lang="en-US" altLang="zh-CN" sz="4000" b="1" dirty="0" smtClean="0">
                <a:latin typeface="华文彩云" pitchFamily="2" charset="-122"/>
                <a:ea typeface="华文彩云" pitchFamily="2" charset="-122"/>
                <a:cs typeface="+mn-cs"/>
              </a:rPr>
              <a:t>4</a:t>
            </a:r>
            <a:r>
              <a:rPr lang="zh-CN" altLang="en-US" sz="4000" b="1" dirty="0" smtClean="0">
                <a:latin typeface="华文彩云" pitchFamily="2" charset="-122"/>
                <a:ea typeface="华文彩云" pitchFamily="2" charset="-122"/>
                <a:cs typeface="+mn-cs"/>
              </a:rPr>
              <a:t>）班 秦昊棋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竞拍规则</a:t>
            </a:r>
            <a:endParaRPr lang="en-US" altLang="zh-CN" sz="4800" dirty="0" smtClean="0">
              <a:solidFill>
                <a:srgbClr val="FFC00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29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1</a:t>
            </a:r>
            <a:r>
              <a:rPr lang="zh-CN" altLang="en-US" sz="29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、拍卖师对每一件拍品都会进行简单的介绍。</a:t>
            </a:r>
            <a:endParaRPr lang="en-US" altLang="zh-CN" sz="2900" dirty="0" smtClean="0">
              <a:solidFill>
                <a:srgbClr val="FFC00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29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2</a:t>
            </a:r>
            <a:r>
              <a:rPr lang="zh-CN" altLang="en-US" sz="29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、落锤开始后，有意竞拍的同学举竞拍号示意。</a:t>
            </a:r>
            <a:endParaRPr lang="en-US" altLang="zh-CN" sz="2900" dirty="0" smtClean="0">
              <a:solidFill>
                <a:srgbClr val="FFC00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29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3</a:t>
            </a:r>
            <a:r>
              <a:rPr lang="zh-CN" altLang="en-US" sz="29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、每次加价幅度为五元，直至</a:t>
            </a:r>
            <a:r>
              <a:rPr lang="en-US" altLang="zh-CN" sz="290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100</a:t>
            </a:r>
            <a:r>
              <a:rPr lang="zh-CN" altLang="en-US" sz="290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元</a:t>
            </a:r>
            <a:r>
              <a:rPr lang="zh-CN" altLang="en-US" sz="29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封顶。</a:t>
            </a:r>
            <a:endParaRPr lang="en-US" altLang="zh-CN" sz="2900" dirty="0" smtClean="0">
              <a:solidFill>
                <a:srgbClr val="FFC00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29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4</a:t>
            </a:r>
            <a:r>
              <a:rPr lang="zh-CN" altLang="en-US" sz="29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、一百元内若无其他同学举牌加价，则加价最高者竞拍成功；若达到一百元，第一位举牌者竞拍成功。</a:t>
            </a:r>
            <a:endParaRPr lang="en-US" altLang="zh-CN" sz="2900" dirty="0" smtClean="0">
              <a:solidFill>
                <a:srgbClr val="FFC00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29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5</a:t>
            </a:r>
            <a:r>
              <a:rPr lang="zh-CN" altLang="en-US" sz="29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、竞拍成功者可到服务台付款领取你的拍品。</a:t>
            </a:r>
            <a:endParaRPr lang="en-US" altLang="zh-CN" sz="2900" dirty="0" smtClean="0">
              <a:solidFill>
                <a:srgbClr val="FFC00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29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6</a:t>
            </a:r>
            <a:r>
              <a:rPr lang="zh-CN" altLang="en-US" sz="29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、本次拍卖所得经费将全额捐助给山区贫困的孩子们。</a:t>
            </a:r>
            <a:endParaRPr lang="en-US" altLang="zh-CN" sz="2900" dirty="0" smtClean="0">
              <a:solidFill>
                <a:srgbClr val="FFC000"/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en-US" altLang="zh-CN" sz="2900" dirty="0">
              <a:solidFill>
                <a:srgbClr val="FFC00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29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Ps:</a:t>
            </a:r>
            <a:r>
              <a:rPr lang="zh-CN" altLang="en-US" sz="2900" dirty="0" smtClean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友情提醒，若提前举牌，则会被取消竞赛资格。</a:t>
            </a:r>
            <a:endParaRPr lang="zh-CN" altLang="en-US" sz="2900" dirty="0">
              <a:solidFill>
                <a:srgbClr val="FFC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975" y="198311"/>
            <a:ext cx="8229600" cy="125272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  <a:cs typeface="+mj-cs"/>
              </a:rPr>
              <a:t>1</a:t>
            </a:r>
            <a:r>
              <a:rPr lang="zh-CN" alt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  <a:cs typeface="+mj-cs"/>
              </a:rPr>
              <a:t>号拍品</a:t>
            </a:r>
            <a:r>
              <a:rPr lang="zh-CN" altLang="en-US" sz="4800" dirty="0" smtClean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j-cs"/>
              </a:rPr>
              <a:t/>
            </a:r>
            <a:br>
              <a:rPr lang="zh-CN" altLang="en-US" sz="4800" dirty="0" smtClean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j-cs"/>
              </a:rPr>
            </a:br>
            <a:endParaRPr lang="zh-CN" altLang="en-US" dirty="0">
              <a:solidFill>
                <a:schemeClr val="accent1">
                  <a:satMod val="150000"/>
                </a:schemeClr>
              </a:solidFill>
              <a:cs typeface="+mj-cs"/>
            </a:endParaRPr>
          </a:p>
        </p:txBody>
      </p:sp>
      <p:pic>
        <p:nvPicPr>
          <p:cNvPr id="4" name="Picture 7" descr="J:\公益季\3.5爱心拍卖会\100CASIO\CIMG1576_副本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1500174"/>
            <a:ext cx="6586052" cy="435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929438" y="1928813"/>
            <a:ext cx="1857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起拍价：</a:t>
            </a:r>
            <a:r>
              <a:rPr lang="en-US" altLang="zh-CN" sz="3200" b="1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20</a:t>
            </a:r>
            <a:r>
              <a:rPr lang="zh-CN" altLang="en-US" sz="3200" b="1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元</a:t>
            </a:r>
            <a:endParaRPr lang="en-US" altLang="zh-CN" sz="3200" b="1">
              <a:solidFill>
                <a:srgbClr val="FF0000"/>
              </a:solidFill>
              <a:latin typeface="华文新魏"/>
              <a:ea typeface="华文新魏"/>
              <a:cs typeface="华文新魏"/>
            </a:endParaRPr>
          </a:p>
          <a:p>
            <a:endParaRPr lang="zh-CN" altLang="en-US" b="1">
              <a:solidFill>
                <a:srgbClr val="FF0000"/>
              </a:solidFill>
              <a:latin typeface="华文新魏"/>
              <a:ea typeface="华文新魏"/>
              <a:cs typeface="华文新魏"/>
            </a:endParaRPr>
          </a:p>
          <a:p>
            <a:endParaRPr lang="zh-CN" altLang="en-US">
              <a:latin typeface="Corbel" pitchFamily="34" charset="0"/>
              <a:ea typeface="华文楷体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3571875"/>
            <a:ext cx="22860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物品：</a:t>
            </a: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小商品三件套</a:t>
            </a:r>
            <a:endParaRPr lang="en-US" altLang="zh-CN" dirty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来源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：</a:t>
            </a:r>
            <a:endParaRPr lang="en-US" altLang="zh-CN" dirty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“优秀学生一日营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——</a:t>
            </a: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爱心换物”活动</a:t>
            </a:r>
            <a:endParaRPr lang="en-US" altLang="zh-CN" dirty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简介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：</a:t>
            </a: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小本子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x1+</a:t>
            </a: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笔筒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x1+</a:t>
            </a: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钥匙圈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x1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2</a:t>
            </a:r>
            <a:r>
              <a:rPr lang="zh-CN" altLang="en-US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号拍品</a:t>
            </a:r>
            <a:endParaRPr lang="zh-CN" altLang="en-US" dirty="0">
              <a:solidFill>
                <a:schemeClr val="accent1"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72250" y="1774825"/>
            <a:ext cx="2786063" cy="4625975"/>
          </a:xfrm>
        </p:spPr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起拍价</a:t>
            </a:r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30</a:t>
            </a:r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元</a:t>
            </a:r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物品：</a:t>
            </a:r>
            <a:endParaRPr lang="en-US" altLang="zh-CN" sz="2100" dirty="0" smtClean="0">
              <a:solidFill>
                <a:schemeClr val="accent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zh-CN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小商品</a:t>
            </a:r>
            <a:r>
              <a:rPr lang="zh-CN" altLang="en-US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五</a:t>
            </a:r>
            <a:r>
              <a:rPr lang="zh-CN" altLang="zh-CN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件套</a:t>
            </a:r>
            <a:endParaRPr lang="en-US" altLang="zh-CN" sz="2100" dirty="0" smtClean="0">
              <a:solidFill>
                <a:schemeClr val="accent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sz="2100" dirty="0" smtClean="0">
              <a:solidFill>
                <a:schemeClr val="accent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zh-CN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来源</a:t>
            </a:r>
            <a:r>
              <a:rPr lang="zh-CN" altLang="en-US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：</a:t>
            </a:r>
            <a:endParaRPr lang="en-US" altLang="zh-CN" sz="2100" dirty="0" smtClean="0">
              <a:solidFill>
                <a:schemeClr val="accent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zh-CN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“优秀学生一日营</a:t>
            </a:r>
            <a:endParaRPr lang="en-US" altLang="zh-CN" sz="2100" dirty="0" smtClean="0">
              <a:solidFill>
                <a:schemeClr val="accent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altLang="zh-CN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——</a:t>
            </a:r>
            <a:r>
              <a:rPr lang="zh-CN" altLang="zh-CN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爱心换物”活动</a:t>
            </a:r>
            <a:r>
              <a:rPr lang="zh-CN" altLang="en-US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”</a:t>
            </a:r>
            <a:endParaRPr lang="en-US" altLang="zh-CN" sz="2100" dirty="0" smtClean="0">
              <a:solidFill>
                <a:schemeClr val="accent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sz="2100" dirty="0" smtClean="0">
              <a:solidFill>
                <a:schemeClr val="accent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zh-CN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简介</a:t>
            </a:r>
            <a:r>
              <a:rPr lang="zh-CN" altLang="en-US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：</a:t>
            </a:r>
            <a:endParaRPr lang="en-US" altLang="zh-CN" sz="2100" dirty="0" smtClean="0">
              <a:solidFill>
                <a:schemeClr val="accent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zh-CN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水晶苹果</a:t>
            </a:r>
            <a:r>
              <a:rPr lang="zh-CN" altLang="en-US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、</a:t>
            </a:r>
            <a:r>
              <a:rPr lang="zh-CN" altLang="zh-CN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笔筒</a:t>
            </a:r>
            <a:r>
              <a:rPr lang="zh-CN" altLang="en-US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、</a:t>
            </a:r>
            <a:endParaRPr lang="en-US" altLang="zh-CN" sz="2100" dirty="0" smtClean="0">
              <a:solidFill>
                <a:schemeClr val="accent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zh-CN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扇子</a:t>
            </a:r>
            <a:r>
              <a:rPr lang="zh-CN" altLang="en-US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、</a:t>
            </a:r>
            <a:r>
              <a:rPr lang="zh-CN" altLang="zh-CN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眼罩</a:t>
            </a:r>
            <a:r>
              <a:rPr lang="zh-CN" altLang="en-US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、</a:t>
            </a:r>
            <a:endParaRPr lang="en-US" altLang="zh-CN" sz="2100" dirty="0" smtClean="0">
              <a:solidFill>
                <a:schemeClr val="accent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zh-CN" sz="2100" dirty="0" smtClean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充气护颈</a:t>
            </a:r>
            <a:endParaRPr lang="en-US" altLang="zh-CN" sz="2100" dirty="0" smtClean="0">
              <a:solidFill>
                <a:schemeClr val="accent1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zh-CN" altLang="en-US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zh-CN" altLang="en-US" dirty="0">
              <a:cs typeface="+mn-cs"/>
            </a:endParaRPr>
          </a:p>
        </p:txBody>
      </p:sp>
      <p:pic>
        <p:nvPicPr>
          <p:cNvPr id="4" name="Picture 6" descr="J:\公益季\3.5爱心拍卖会\100CASIO\CIMG1578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1481">
            <a:off x="216897" y="1679921"/>
            <a:ext cx="6149636" cy="4612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3</a:t>
            </a:r>
            <a:r>
              <a:rPr lang="zh-CN" altLang="en-US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号拍品</a:t>
            </a:r>
            <a:endParaRPr lang="zh-CN" altLang="en-US" dirty="0">
              <a:solidFill>
                <a:schemeClr val="accent1"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起拍价：</a:t>
            </a:r>
            <a:r>
              <a:rPr lang="en-US" altLang="zh-CN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50</a:t>
            </a:r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元</a:t>
            </a:r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物品：精美果盆</a:t>
            </a:r>
            <a:endParaRPr lang="en-US" altLang="zh-CN" sz="2800" dirty="0">
              <a:solidFill>
                <a:srgbClr val="00B05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sz="2800" dirty="0" smtClean="0">
              <a:solidFill>
                <a:srgbClr val="00B05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物主：徐红校长</a:t>
            </a:r>
            <a:endParaRPr lang="en-US" altLang="zh-CN" sz="2800" dirty="0" smtClean="0">
              <a:solidFill>
                <a:srgbClr val="00B05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sz="2800" dirty="0" smtClean="0">
              <a:solidFill>
                <a:srgbClr val="00B05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简介：精美程</a:t>
            </a:r>
            <a:endParaRPr lang="en-US" altLang="zh-CN" sz="2800" dirty="0" smtClean="0">
              <a:solidFill>
                <a:srgbClr val="00B05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度都不忍扔果</a:t>
            </a:r>
            <a:endParaRPr lang="en-US" altLang="zh-CN" sz="2800" dirty="0" smtClean="0">
              <a:solidFill>
                <a:srgbClr val="00B05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壳进去，还是</a:t>
            </a:r>
            <a:endParaRPr lang="en-US" altLang="zh-CN" sz="2800" dirty="0" smtClean="0">
              <a:solidFill>
                <a:srgbClr val="00B05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做收藏品为好</a:t>
            </a:r>
            <a:endParaRPr lang="en-US" altLang="zh-CN" sz="2800" dirty="0">
              <a:solidFill>
                <a:srgbClr val="00B05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zh-CN" altLang="en-US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zh-CN" altLang="en-US" dirty="0">
              <a:cs typeface="+mn-cs"/>
            </a:endParaRPr>
          </a:p>
        </p:txBody>
      </p:sp>
      <p:pic>
        <p:nvPicPr>
          <p:cNvPr id="1026" name="Picture 2" descr="J:\公益季\3.5爱心拍卖会\100CASIO\CIMG1579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301" y="1428736"/>
            <a:ext cx="5847757" cy="46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4</a:t>
            </a:r>
            <a:r>
              <a:rPr lang="zh-CN" altLang="en-US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号拍品</a:t>
            </a:r>
            <a:endParaRPr lang="zh-CN" altLang="en-US" dirty="0">
              <a:solidFill>
                <a:schemeClr val="accent1">
                  <a:satMod val="150000"/>
                </a:schemeClr>
              </a:solidFill>
              <a:cs typeface="+mj-cs"/>
            </a:endParaRPr>
          </a:p>
        </p:txBody>
      </p:sp>
      <p:pic>
        <p:nvPicPr>
          <p:cNvPr id="2050" name="Picture 2" descr="J:\公益季\3.5爱心拍卖会\100CASIO\CIMG1591_副本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12" y="1643050"/>
            <a:ext cx="6167967" cy="4625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63" y="1857375"/>
            <a:ext cx="205571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起拍价：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50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元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物品：</a:t>
            </a:r>
            <a:endParaRPr lang="en-US" altLang="zh-CN" sz="2400" dirty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精美牙签盒</a:t>
            </a:r>
            <a:endParaRPr lang="en-US" altLang="zh-CN" sz="2400" dirty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物主：</a:t>
            </a:r>
            <a:endParaRPr lang="en-US" altLang="zh-CN" sz="2400" dirty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马季荣</a:t>
            </a:r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书记</a:t>
            </a:r>
            <a:endParaRPr lang="en-US" altLang="zh-CN" sz="2400" dirty="0" smtClean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简介：你能找到配得上此款牙签盒的牙签？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5</a:t>
            </a:r>
            <a:r>
              <a:rPr lang="zh-CN" altLang="en-US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号拍品</a:t>
            </a:r>
            <a:endParaRPr lang="zh-CN" altLang="en-US" dirty="0">
              <a:solidFill>
                <a:schemeClr val="accent1"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cs typeface="+mn-cs"/>
              </a:rPr>
              <a:t>起拍价：</a:t>
            </a:r>
            <a:r>
              <a:rPr lang="en-US" altLang="zh-CN" sz="4000" b="1" dirty="0" smtClean="0">
                <a:solidFill>
                  <a:srgbClr val="FF0000"/>
                </a:solidFill>
                <a:cs typeface="+mn-cs"/>
              </a:rPr>
              <a:t>50</a:t>
            </a:r>
            <a:r>
              <a:rPr lang="zh-CN" altLang="en-US" sz="4000" b="1" dirty="0" smtClean="0">
                <a:solidFill>
                  <a:srgbClr val="FF0000"/>
                </a:solidFill>
                <a:cs typeface="+mn-cs"/>
              </a:rPr>
              <a:t>元</a:t>
            </a:r>
            <a:endParaRPr lang="en-US" altLang="zh-CN" sz="4000" b="1" dirty="0" smtClean="0">
              <a:solidFill>
                <a:srgbClr val="FF0000"/>
              </a:solidFill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sz="4000" b="1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600" dirty="0" smtClean="0">
                <a:solidFill>
                  <a:schemeClr val="accent3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物品：</a:t>
            </a:r>
            <a:endParaRPr lang="en-US" altLang="zh-CN" sz="2600" dirty="0" smtClean="0">
              <a:solidFill>
                <a:schemeClr val="accent3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600" dirty="0" smtClean="0">
                <a:solidFill>
                  <a:schemeClr val="accent3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精美密码箱</a:t>
            </a:r>
            <a:endParaRPr lang="en-US" altLang="zh-CN" sz="2600" dirty="0" smtClean="0">
              <a:solidFill>
                <a:schemeClr val="accent3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altLang="zh-CN" sz="2600" dirty="0" smtClean="0">
              <a:solidFill>
                <a:schemeClr val="accent3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600" dirty="0" smtClean="0">
                <a:solidFill>
                  <a:schemeClr val="accent3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物主：</a:t>
            </a:r>
            <a:endParaRPr lang="en-US" altLang="zh-CN" sz="2600" dirty="0" smtClean="0">
              <a:solidFill>
                <a:schemeClr val="accent3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600" dirty="0" smtClean="0">
                <a:solidFill>
                  <a:schemeClr val="accent3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瞿祖芳副校长</a:t>
            </a:r>
            <a:endParaRPr lang="en-US" altLang="zh-CN" sz="2600" dirty="0" smtClean="0">
              <a:solidFill>
                <a:schemeClr val="accent3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sz="2600" dirty="0">
              <a:solidFill>
                <a:schemeClr val="accent3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400" dirty="0">
                <a:solidFill>
                  <a:schemeClr val="accent3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简介</a:t>
            </a:r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：当你拿着藏有宝物</a:t>
            </a:r>
            <a:endParaRPr lang="en-US" altLang="zh-CN" sz="2400" dirty="0" smtClean="0">
              <a:solidFill>
                <a:schemeClr val="accent3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的密码箱在街上走的时候，</a:t>
            </a:r>
            <a:endParaRPr lang="en-US" altLang="zh-CN" sz="2400" dirty="0" smtClean="0">
              <a:solidFill>
                <a:schemeClr val="accent3">
                  <a:lumMod val="75000"/>
                </a:schemeClr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  <a:cs typeface="+mn-cs"/>
              </a:rPr>
              <a:t>坏人只会以为你抱着一本书！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6146" name="Picture 2" descr="J:\公益季\3.5爱心拍卖会\100CASIO\CIMG1595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00808"/>
            <a:ext cx="3714776" cy="4953035"/>
          </a:xfrm>
          <a:prstGeom prst="roundRect">
            <a:avLst>
              <a:gd name="adj" fmla="val 207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6</a:t>
            </a:r>
            <a:r>
              <a:rPr lang="zh-CN" altLang="en-US" dirty="0" smtClean="0">
                <a:solidFill>
                  <a:schemeClr val="accent1">
                    <a:satMod val="150000"/>
                  </a:schemeClr>
                </a:solidFill>
                <a:cs typeface="+mj-cs"/>
              </a:rPr>
              <a:t>号拍品</a:t>
            </a:r>
            <a:endParaRPr lang="zh-CN" altLang="en-US" dirty="0">
              <a:solidFill>
                <a:schemeClr val="accent1"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cs typeface="+mn-cs"/>
              </a:rPr>
              <a:t>起拍价：</a:t>
            </a:r>
            <a:r>
              <a:rPr lang="en-US" altLang="zh-CN" b="1" dirty="0" smtClean="0">
                <a:solidFill>
                  <a:srgbClr val="FF0000"/>
                </a:solidFill>
                <a:cs typeface="+mn-cs"/>
              </a:rPr>
              <a:t>40</a:t>
            </a:r>
            <a:r>
              <a:rPr lang="zh-CN" altLang="en-US" b="1" dirty="0" smtClean="0">
                <a:solidFill>
                  <a:srgbClr val="FF0000"/>
                </a:solidFill>
                <a:cs typeface="+mn-cs"/>
              </a:rPr>
              <a:t>元</a:t>
            </a:r>
            <a:endParaRPr lang="en-US" altLang="zh-CN" b="1" dirty="0" smtClean="0">
              <a:solidFill>
                <a:srgbClr val="FF0000"/>
              </a:solidFill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altLang="zh-CN" sz="4000" b="1" dirty="0" smtClean="0">
              <a:solidFill>
                <a:srgbClr val="FF0000"/>
              </a:solidFill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rgbClr val="2F3B6D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物品：</a:t>
            </a:r>
            <a:endParaRPr lang="en-US" altLang="zh-CN" sz="2800" dirty="0" smtClean="0">
              <a:solidFill>
                <a:srgbClr val="2F3B6D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rgbClr val="2F3B6D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土耳其“蓝眼睛”</a:t>
            </a:r>
            <a:endParaRPr lang="en-US" altLang="zh-CN" sz="2800" dirty="0" smtClean="0">
              <a:solidFill>
                <a:srgbClr val="2F3B6D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rgbClr val="2F3B6D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镇纸</a:t>
            </a:r>
            <a:endParaRPr lang="en-US" altLang="zh-CN" sz="2800" dirty="0" smtClean="0">
              <a:solidFill>
                <a:srgbClr val="2F3B6D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sz="2800" dirty="0" smtClean="0">
              <a:solidFill>
                <a:srgbClr val="2F3B6D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rgbClr val="2F3B6D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物主：</a:t>
            </a:r>
            <a:endParaRPr lang="en-US" altLang="zh-CN" sz="2800" dirty="0" smtClean="0">
              <a:solidFill>
                <a:srgbClr val="2F3B6D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 smtClean="0">
                <a:solidFill>
                  <a:srgbClr val="2F3B6D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陈丽萍老师</a:t>
            </a:r>
            <a:endParaRPr lang="en-US" altLang="zh-CN" sz="2800" dirty="0" smtClean="0">
              <a:solidFill>
                <a:srgbClr val="2F3B6D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CN" sz="2800" dirty="0">
              <a:solidFill>
                <a:srgbClr val="2F3B6D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>
                <a:solidFill>
                  <a:srgbClr val="2F3B6D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简介：警匪电影中，许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>
                <a:solidFill>
                  <a:srgbClr val="2F3B6D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多人都为了类似此物的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CN" altLang="en-US" sz="2800" dirty="0">
                <a:solidFill>
                  <a:srgbClr val="2F3B6D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东西打得不可开交！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zh-CN" altLang="en-US" sz="2800" dirty="0" smtClean="0">
              <a:solidFill>
                <a:srgbClr val="2F3B6D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  <p:pic>
        <p:nvPicPr>
          <p:cNvPr id="3075" name="Picture 3" descr="J:\公益季\3.5爱心拍卖会\100CASIO\CIMG1592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000240"/>
            <a:ext cx="5300066" cy="3975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块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块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模块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模块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267</TotalTime>
  <Words>664</Words>
  <Application>Microsoft Office PowerPoint</Application>
  <PresentationFormat>全屏显示(4:3)</PresentationFormat>
  <Paragraphs>158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模块</vt:lpstr>
      <vt:lpstr>——学雷锋爱心拍卖会  </vt:lpstr>
      <vt:lpstr>幻灯片 2</vt:lpstr>
      <vt:lpstr>幻灯片 3</vt:lpstr>
      <vt:lpstr>1号拍品 </vt:lpstr>
      <vt:lpstr>2号拍品</vt:lpstr>
      <vt:lpstr>3号拍品</vt:lpstr>
      <vt:lpstr>4号拍品</vt:lpstr>
      <vt:lpstr>5号拍品</vt:lpstr>
      <vt:lpstr>6号拍品</vt:lpstr>
      <vt:lpstr>7号拍品</vt:lpstr>
      <vt:lpstr>8号拍品</vt:lpstr>
      <vt:lpstr>9号拍品</vt:lpstr>
      <vt:lpstr>10号拍品</vt:lpstr>
      <vt:lpstr>11号拍品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——学雷锋爱心拍卖会                                              2014·03·05 </dc:title>
  <dc:creator>zhangminsshu</dc:creator>
  <cp:lastModifiedBy>chenlp</cp:lastModifiedBy>
  <cp:revision>20</cp:revision>
  <dcterms:created xsi:type="dcterms:W3CDTF">2014-03-04T06:29:57Z</dcterms:created>
  <dcterms:modified xsi:type="dcterms:W3CDTF">2014-03-05T09:09:09Z</dcterms:modified>
</cp:coreProperties>
</file>