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61" r:id="rId6"/>
    <p:sldId id="262" r:id="rId7"/>
    <p:sldId id="275" r:id="rId8"/>
    <p:sldId id="263" r:id="rId9"/>
    <p:sldId id="264" r:id="rId10"/>
    <p:sldId id="267" r:id="rId11"/>
    <p:sldId id="268" r:id="rId12"/>
    <p:sldId id="276" r:id="rId13"/>
    <p:sldId id="269" r:id="rId14"/>
    <p:sldId id="270" r:id="rId15"/>
    <p:sldId id="271" r:id="rId16"/>
    <p:sldId id="277" r:id="rId17"/>
    <p:sldId id="278" r:id="rId18"/>
    <p:sldId id="279" r:id="rId19"/>
    <p:sldId id="272" r:id="rId20"/>
    <p:sldId id="280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37" autoAdjust="0"/>
  </p:normalViewPr>
  <p:slideViewPr>
    <p:cSldViewPr>
      <p:cViewPr varScale="1">
        <p:scale>
          <a:sx n="77" d="100"/>
          <a:sy n="77" d="100"/>
        </p:scale>
        <p:origin x="-3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B1125-6A7D-4891-98DE-6B1A5A84FC62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35DC7-B56B-4944-A451-F746AD6552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70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DC7-B56B-4944-A451-F746AD65526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82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35DC7-B56B-4944-A451-F746AD65526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90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72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95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346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16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69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045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583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8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59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685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02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51910-B412-4239-88C2-CA75292D43B3}" type="datetimeFigureOut">
              <a:rPr lang="zh-CN" altLang="en-US" smtClean="0"/>
              <a:t>2014/4/25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1D4A1-6495-4B4C-965E-252E107A8E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99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33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microsoft.com/office/2007/relationships/hdphoto" Target="../media/hdphoto11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12.wd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928" y="-316"/>
            <a:ext cx="10972800" cy="6858000"/>
          </a:xfrm>
          <a:prstGeom prst="rect">
            <a:avLst/>
          </a:prstGeom>
        </p:spPr>
      </p:pic>
      <p:sp>
        <p:nvSpPr>
          <p:cNvPr id="6" name="矩形 8"/>
          <p:cNvSpPr/>
          <p:nvPr/>
        </p:nvSpPr>
        <p:spPr>
          <a:xfrm>
            <a:off x="-992188" y="1088424"/>
            <a:ext cx="10972800" cy="46805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42084" y="427883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ea typeface="微软雅黑" panose="020B0503020204020204" pitchFamily="34" charset="-122"/>
              </a:rPr>
              <a:t>2014.4.25 SES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060848"/>
            <a:ext cx="7772400" cy="1470025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数学中的</a:t>
            </a:r>
            <a:r>
              <a:rPr lang="zh-CN" alt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具象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与</a:t>
            </a:r>
            <a:r>
              <a:rPr lang="zh-CN" alt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仿宋" panose="02010600040101010101" pitchFamily="2" charset="-122"/>
                <a:ea typeface="华文仿宋" panose="02010600040101010101" pitchFamily="2" charset="-122"/>
              </a:rPr>
              <a:t>抽象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3812" y="3068960"/>
            <a:ext cx="6400800" cy="175260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ematica7" panose="00000400000000000000" pitchFamily="2" charset="0"/>
                <a:ea typeface="Mathematica7" panose="00000400000000000000" pitchFamily="2" charset="0"/>
              </a:rPr>
              <a:t>Concrete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ematica7" panose="00000400000000000000" pitchFamily="2" charset="0"/>
                <a:ea typeface="Mathematica7" panose="00000400000000000000" pitchFamily="2" charset="0"/>
              </a:rPr>
              <a:t> and </a:t>
            </a:r>
            <a:r>
              <a:rPr lang="en-US" altLang="zh-CN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ematica7" panose="00000400000000000000" pitchFamily="2" charset="0"/>
                <a:ea typeface="Mathematica7" panose="00000400000000000000" pitchFamily="2" charset="0"/>
              </a:rPr>
              <a:t>A</a:t>
            </a:r>
            <a:r>
              <a:rPr lang="en-US" altLang="zh-CN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ematica7" panose="00000400000000000000" pitchFamily="2" charset="0"/>
                <a:ea typeface="Mathematica7" panose="00000400000000000000" pitchFamily="2" charset="0"/>
              </a:rPr>
              <a:t>bstract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hematica7" panose="00000400000000000000" pitchFamily="2" charset="0"/>
                <a:ea typeface="Mathematica7" panose="00000400000000000000" pitchFamily="2" charset="0"/>
              </a:rPr>
              <a:t> ideas in Mathematics</a:t>
            </a:r>
            <a:endPara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hematica7" panose="00000400000000000000" pitchFamily="2" charset="0"/>
              <a:ea typeface="Mathematica7" panose="00000400000000000000" pitchFamily="2" charset="0"/>
            </a:endParaRPr>
          </a:p>
          <a:p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8278" y="4753711"/>
            <a:ext cx="332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赵鹭天 上海交通大学致远学院</a:t>
            </a:r>
            <a:endParaRPr lang="zh-CN" altLang="en-US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0637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  <p:bldP spid="3" grpId="0" build="p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EssMath\Sorbonne_DSC09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0344"/>
            <a:ext cx="9386325" cy="703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8"/>
          <p:cNvSpPr/>
          <p:nvPr/>
        </p:nvSpPr>
        <p:spPr>
          <a:xfrm>
            <a:off x="-992188" y="1088424"/>
            <a:ext cx="10972800" cy="46805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599" y1="13497" x2="37415" y2="76380"/>
                        <a14:foregroundMark x1="12245" y1="79755" x2="10204" y2="96319"/>
                        <a14:foregroundMark x1="60204" y1="11350" x2="34694" y2="28834"/>
                        <a14:foregroundMark x1="52381" y1="9202" x2="28912" y2="26074"/>
                        <a14:foregroundMark x1="44898" y1="10429" x2="35374" y2="14110"/>
                        <a14:foregroundMark x1="43878" y1="8896" x2="37755" y2="11656"/>
                        <a14:foregroundMark x1="30952" y1="29755" x2="29252" y2="56748"/>
                        <a14:foregroundMark x1="28571" y1="28221" x2="28571" y2="32209"/>
                        <a14:foregroundMark x1="31293" y1="54294" x2="33673" y2="61350"/>
                        <a14:foregroundMark x1="61905" y1="55215" x2="41497" y2="97546"/>
                        <a14:foregroundMark x1="42517" y1="66258" x2="40136" y2="84663"/>
                        <a14:foregroundMark x1="96259" y1="81595" x2="96259" y2="97853"/>
                        <a14:backgroundMark x1="22449" y1="29755" x2="17347" y2="59816"/>
                        <a14:backgroundMark x1="3401" y1="79448" x2="2041" y2="91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04" y="1568041"/>
            <a:ext cx="3184945" cy="353160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08720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同伦群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4142" y="1769050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364088" y="1383375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Homotopy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Group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147" name="Picture 3" descr="C:\Users\Administrator\Downloads\EssMath\Fundamental_group_of_the_circle.png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4" y="2410790"/>
            <a:ext cx="6058764" cy="203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163070" y="5194651"/>
            <a:ext cx="2657342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814512" y="5194651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庞加莱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1854</a:t>
            </a:r>
            <a:r>
              <a:rPr lang="zh-CN" altLang="en-US" sz="1200" dirty="0" smtClean="0">
                <a:solidFill>
                  <a:schemeClr val="bg1"/>
                </a:solidFill>
              </a:rPr>
              <a:t>年－</a:t>
            </a:r>
            <a:r>
              <a:rPr lang="en-US" altLang="zh-CN" sz="1200" dirty="0" smtClean="0">
                <a:solidFill>
                  <a:schemeClr val="bg1"/>
                </a:solidFill>
              </a:rPr>
              <a:t>1912</a:t>
            </a:r>
            <a:r>
              <a:rPr lang="zh-CN" altLang="en-US" sz="1200" dirty="0" smtClean="0">
                <a:solidFill>
                  <a:schemeClr val="bg1"/>
                </a:solidFill>
              </a:rPr>
              <a:t>年）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Administrator\Downloads\EssMath\Mandel_zoom_08_satellite_anten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"/>
            <a:ext cx="9144000" cy="685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8"/>
          <p:cNvSpPr/>
          <p:nvPr/>
        </p:nvSpPr>
        <p:spPr>
          <a:xfrm>
            <a:off x="-992188" y="1088424"/>
            <a:ext cx="10972800" cy="46805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015005"/>
            <a:ext cx="3228041" cy="3471909"/>
          </a:xfrm>
        </p:spPr>
      </p:pic>
      <p:pic>
        <p:nvPicPr>
          <p:cNvPr id="7172" name="Picture 4" descr="C:\Users\Administrator\Downloads\EssMath\tumblr_mkat0sm4891qev9zco1_128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916832"/>
            <a:ext cx="3600400" cy="371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836712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分形维数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4142" y="1769050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4" name="Picture 6" descr="C:\Users\Administrator\Downloads\EssMath\FractalDimens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055" y="2063709"/>
            <a:ext cx="5016634" cy="272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5541" y1="65463" x2="82568" y2="90732"/>
                        <a14:foregroundMark x1="20676" y1="54049" x2="7973" y2="92878"/>
                        <a14:foregroundMark x1="24189" y1="61756" x2="24189" y2="92585"/>
                        <a14:foregroundMark x1="12568" y1="58146" x2="4459" y2="80098"/>
                        <a14:foregroundMark x1="15135" y1="54049" x2="25811" y2="52293"/>
                        <a14:foregroundMark x1="64865" y1="61756" x2="87162" y2="74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95553"/>
            <a:ext cx="2435723" cy="33738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63070" y="5194651"/>
            <a:ext cx="2657342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750509" y="5179901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曼德博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1924</a:t>
            </a:r>
            <a:r>
              <a:rPr lang="zh-CN" altLang="en-US" sz="1200" dirty="0" smtClean="0">
                <a:solidFill>
                  <a:schemeClr val="bg1"/>
                </a:solidFill>
              </a:rPr>
              <a:t>年－</a:t>
            </a:r>
            <a:r>
              <a:rPr lang="en-US" altLang="zh-CN" sz="1200" dirty="0" smtClean="0">
                <a:solidFill>
                  <a:schemeClr val="bg1"/>
                </a:solidFill>
              </a:rPr>
              <a:t>2010</a:t>
            </a:r>
            <a:r>
              <a:rPr lang="zh-CN" altLang="en-US" sz="1200" dirty="0" smtClean="0">
                <a:solidFill>
                  <a:schemeClr val="bg1"/>
                </a:solidFill>
              </a:rPr>
              <a:t>年）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693203" y="1370436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Fractal Dimension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EssMath\stringtheory2f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3333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8"/>
          <p:cNvSpPr/>
          <p:nvPr/>
        </p:nvSpPr>
        <p:spPr>
          <a:xfrm>
            <a:off x="-992188" y="1088424"/>
            <a:ext cx="10972800" cy="46805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3667" y1="23167" x2="48500" y2="13833"/>
                        <a14:foregroundMark x1="47000" y1="15333" x2="36500" y2="20667"/>
                        <a14:foregroundMark x1="51667" y1="13167" x2="44167" y2="13833"/>
                        <a14:foregroundMark x1="40500" y1="17500" x2="35167" y2="23167"/>
                        <a14:foregroundMark x1="38667" y1="17167" x2="34667" y2="19667"/>
                        <a14:foregroundMark x1="88333" y1="75333" x2="85333" y2="92667"/>
                        <a14:backgroundMark x1="24167" y1="41000" x2="9333" y2="72500"/>
                        <a14:backgroundMark x1="78833" y1="29667" x2="96167" y2="60500"/>
                        <a14:backgroundMark x1="77000" y1="5833" x2="74167" y2="57167"/>
                        <a14:backgroundMark x1="68667" y1="43167" x2="65167" y2="51167"/>
                        <a14:backgroundMark x1="96667" y1="75000" x2="99833" y2="84667"/>
                        <a14:backgroundMark x1="97333" y1="87333" x2="99167" y2="96333"/>
                        <a14:backgroundMark x1="63667" y1="51833" x2="67333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21129"/>
            <a:ext cx="3415109" cy="341510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14294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弦论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55840"/>
            <a:ext cx="2887982" cy="30110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37621" y="1568041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String Theory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51520" y="2074180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163070" y="5194651"/>
            <a:ext cx="2657342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835557" y="5188259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威腾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1951</a:t>
            </a:r>
            <a:r>
              <a:rPr lang="zh-CN" altLang="en-US" sz="1200" dirty="0" smtClean="0">
                <a:solidFill>
                  <a:schemeClr val="bg1"/>
                </a:solidFill>
              </a:rPr>
              <a:t>年－）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0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17666" y="-127000"/>
            <a:ext cx="9368925" cy="6985000"/>
          </a:xfrm>
          <a:prstGeom prst="rect">
            <a:avLst/>
          </a:prstGeom>
          <a:gradFill>
            <a:gsLst>
              <a:gs pos="0">
                <a:schemeClr val="accent1">
                  <a:alpha val="4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alpha val="49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8"/>
          <p:cNvSpPr/>
          <p:nvPr/>
        </p:nvSpPr>
        <p:spPr>
          <a:xfrm>
            <a:off x="-842900" y="413748"/>
            <a:ext cx="10972800" cy="115212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347864" y="3613149"/>
            <a:ext cx="1800200" cy="1800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5148064" y="1813547"/>
            <a:ext cx="1800200" cy="180020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6965205" y="3613747"/>
            <a:ext cx="1800200" cy="18002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12"/>
          <p:cNvSpPr/>
          <p:nvPr/>
        </p:nvSpPr>
        <p:spPr>
          <a:xfrm>
            <a:off x="3349558" y="1813547"/>
            <a:ext cx="1800200" cy="18002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5" name="Picture 3" descr="C:\Users\Administrator\Downloads\EssMath\322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5" b="78263" l="5015" r="42249">
                        <a14:foregroundMark x1="20383" y1="37956" x2="21461" y2="64827"/>
                        <a14:foregroundMark x1="13912" y1="38436" x2="14451" y2="44674"/>
                        <a14:foregroundMark x1="8250" y1="48033" x2="17147" y2="48512"/>
                        <a14:foregroundMark x1="12294" y1="52351" x2="15799" y2="52351"/>
                        <a14:foregroundMark x1="15260" y1="57150" x2="14991" y2="61948"/>
                        <a14:foregroundMark x1="37126" y1="40355" x2="40361" y2="50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7" t="14804" r="56242" b="14639"/>
          <a:stretch/>
        </p:blipFill>
        <p:spPr bwMode="auto">
          <a:xfrm>
            <a:off x="3336323" y="1829089"/>
            <a:ext cx="1811741" cy="181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157472" y="3613747"/>
            <a:ext cx="1800200" cy="1800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196" name="Picture 4" descr="C:\Users\Administrator\Downloads\EssMath\cbrt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2813" y1="5333" x2="57813" y2="26333"/>
                        <a14:foregroundMark x1="53125" y1="60333" x2="43750" y2="98000"/>
                        <a14:foregroundMark x1="13125" y1="29000" x2="21250" y2="47667"/>
                        <a14:foregroundMark x1="41563" y1="61000" x2="28750" y2="94667"/>
                        <a14:foregroundMark x1="36875" y1="44333" x2="65938" y2="59667"/>
                        <a14:foregroundMark x1="59375" y1="66667" x2="59375" y2="96667"/>
                        <a14:foregroundMark x1="17188" y1="84000" x2="38125" y2="99333"/>
                        <a14:foregroundMark x1="15937" y1="14333" x2="11875" y2="40667"/>
                        <a14:foregroundMark x1="25313" y1="10000" x2="21875" y2="47000"/>
                        <a14:foregroundMark x1="12500" y1="89000" x2="22500" y2="98000"/>
                        <a14:foregroundMark x1="65313" y1="14333" x2="89063" y2="24000"/>
                        <a14:foregroundMark x1="72813" y1="5333" x2="95313" y2="20667"/>
                        <a14:foregroundMark x1="7187" y1="22667" x2="5625" y2="33000"/>
                        <a14:foregroundMark x1="7187" y1="20000" x2="43125" y2="39333"/>
                        <a14:foregroundMark x1="85000" y1="6667" x2="95313" y2="1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472" y="3645024"/>
            <a:ext cx="1821027" cy="177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istrator\Downloads\EssMath\ai-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15530"/>
            <a:ext cx="1830435" cy="179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43000" y="1268760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31840" y="3501008"/>
            <a:ext cx="12629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dirty="0" smtClean="0">
                <a:solidFill>
                  <a:schemeClr val="bg1"/>
                </a:solidFill>
                <a:latin typeface="Segoe WP" pitchFamily="34" charset="0"/>
              </a:rPr>
              <a:t>1</a:t>
            </a:r>
            <a:endParaRPr lang="zh-CN" altLang="en-US" sz="15000" dirty="0">
              <a:solidFill>
                <a:schemeClr val="bg1"/>
              </a:solidFill>
              <a:latin typeface="Segoe WP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4048" y="1696822"/>
            <a:ext cx="12629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dirty="0" smtClean="0">
                <a:solidFill>
                  <a:schemeClr val="bg1"/>
                </a:solidFill>
                <a:latin typeface="Segoe WP" pitchFamily="34" charset="0"/>
              </a:rPr>
              <a:t>2</a:t>
            </a:r>
            <a:endParaRPr lang="zh-CN" altLang="en-US" sz="15000" dirty="0">
              <a:solidFill>
                <a:schemeClr val="bg1"/>
              </a:solidFill>
              <a:latin typeface="Segoe WP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5436" y="3501008"/>
            <a:ext cx="126294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0" dirty="0" smtClean="0">
                <a:solidFill>
                  <a:schemeClr val="bg1"/>
                </a:solidFill>
                <a:latin typeface="Segoe WP" pitchFamily="34" charset="0"/>
              </a:rPr>
              <a:t>3</a:t>
            </a:r>
            <a:endParaRPr lang="zh-CN" altLang="en-US" sz="15000" dirty="0">
              <a:solidFill>
                <a:schemeClr val="bg1"/>
              </a:solidFill>
              <a:latin typeface="Segoe WP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0" y="1813547"/>
            <a:ext cx="2749849" cy="359980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数学的组成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2897" y="5519104"/>
            <a:ext cx="2657342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323528" y="5517232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马宁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1937</a:t>
            </a:r>
            <a:r>
              <a:rPr lang="zh-CN" altLang="en-US" sz="1200" dirty="0" smtClean="0">
                <a:solidFill>
                  <a:schemeClr val="bg1"/>
                </a:solidFill>
              </a:rPr>
              <a:t>年－）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16746" y="4725144"/>
            <a:ext cx="177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40152" y="2924944"/>
            <a:ext cx="177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89154" y="4653136"/>
            <a:ext cx="1779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隐喻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15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9" grpId="0" animBg="1"/>
      <p:bldP spid="10" grpId="0" animBg="1"/>
      <p:bldP spid="13" grpId="0" animBg="1"/>
      <p:bldP spid="14" grpId="0" animBg="1"/>
      <p:bldP spid="17" grpId="0"/>
      <p:bldP spid="18" grpId="0"/>
      <p:bldP spid="19" grpId="0"/>
      <p:bldP spid="2" grpId="0"/>
      <p:bldP spid="12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Content Placeholder 14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990" y="0"/>
            <a:ext cx="13140757" cy="7029400"/>
          </a:xfrm>
        </p:spPr>
      </p:pic>
      <p:sp>
        <p:nvSpPr>
          <p:cNvPr id="144" name="矩形 8"/>
          <p:cNvSpPr/>
          <p:nvPr/>
        </p:nvSpPr>
        <p:spPr>
          <a:xfrm>
            <a:off x="-992188" y="1088424"/>
            <a:ext cx="10972800" cy="46805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7" name="Group 163"/>
          <p:cNvGrpSpPr>
            <a:grpSpLocks/>
          </p:cNvGrpSpPr>
          <p:nvPr/>
        </p:nvGrpSpPr>
        <p:grpSpPr bwMode="auto">
          <a:xfrm>
            <a:off x="450850" y="1478729"/>
            <a:ext cx="2963863" cy="1625600"/>
            <a:chOff x="993" y="1464"/>
            <a:chExt cx="1079" cy="754"/>
          </a:xfrm>
        </p:grpSpPr>
        <p:sp>
          <p:nvSpPr>
            <p:cNvPr id="68" name="Rektangel 3"/>
            <p:cNvSpPr/>
            <p:nvPr/>
          </p:nvSpPr>
          <p:spPr>
            <a:xfrm>
              <a:off x="1000" y="1504"/>
              <a:ext cx="1071" cy="713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softEdge rad="63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altLang="zh-CN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69" name="Rectangle 167"/>
            <p:cNvSpPr>
              <a:spLocks noChangeArrowheads="1"/>
            </p:cNvSpPr>
            <p:nvPr/>
          </p:nvSpPr>
          <p:spPr bwMode="auto">
            <a:xfrm>
              <a:off x="993" y="1464"/>
              <a:ext cx="1058" cy="728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DBDBDB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grpSp>
        <p:nvGrpSpPr>
          <p:cNvPr id="70" name="Group 161"/>
          <p:cNvGrpSpPr>
            <a:grpSpLocks/>
          </p:cNvGrpSpPr>
          <p:nvPr/>
        </p:nvGrpSpPr>
        <p:grpSpPr bwMode="auto">
          <a:xfrm>
            <a:off x="465138" y="3174179"/>
            <a:ext cx="7953375" cy="415925"/>
            <a:chOff x="312" y="2331"/>
            <a:chExt cx="5010" cy="262"/>
          </a:xfrm>
        </p:grpSpPr>
        <p:sp>
          <p:nvSpPr>
            <p:cNvPr id="71" name="AutoShape 54"/>
            <p:cNvSpPr>
              <a:spLocks noChangeArrowheads="1"/>
            </p:cNvSpPr>
            <p:nvPr/>
          </p:nvSpPr>
          <p:spPr bwMode="auto">
            <a:xfrm>
              <a:off x="312" y="234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FF6600"/>
                </a:gs>
                <a:gs pos="50000">
                  <a:srgbClr val="FFCC00"/>
                </a:gs>
                <a:gs pos="100000">
                  <a:srgbClr val="FF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2" name="AutoShape 55"/>
            <p:cNvSpPr>
              <a:spLocks noChangeArrowheads="1"/>
            </p:cNvSpPr>
            <p:nvPr/>
          </p:nvSpPr>
          <p:spPr bwMode="auto">
            <a:xfrm>
              <a:off x="412" y="234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3" name="AutoShape 56"/>
            <p:cNvSpPr>
              <a:spLocks noChangeArrowheads="1"/>
            </p:cNvSpPr>
            <p:nvPr/>
          </p:nvSpPr>
          <p:spPr bwMode="auto">
            <a:xfrm>
              <a:off x="512" y="234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4" name="AutoShape 57"/>
            <p:cNvSpPr>
              <a:spLocks noChangeArrowheads="1"/>
            </p:cNvSpPr>
            <p:nvPr/>
          </p:nvSpPr>
          <p:spPr bwMode="auto">
            <a:xfrm>
              <a:off x="612" y="234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5" name="AutoShape 58"/>
            <p:cNvSpPr>
              <a:spLocks noChangeArrowheads="1"/>
            </p:cNvSpPr>
            <p:nvPr/>
          </p:nvSpPr>
          <p:spPr bwMode="auto">
            <a:xfrm>
              <a:off x="811" y="234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6" name="AutoShape 59"/>
            <p:cNvSpPr>
              <a:spLocks noChangeArrowheads="1"/>
            </p:cNvSpPr>
            <p:nvPr/>
          </p:nvSpPr>
          <p:spPr bwMode="auto">
            <a:xfrm>
              <a:off x="711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7" name="AutoShape 60"/>
            <p:cNvSpPr>
              <a:spLocks noChangeArrowheads="1"/>
            </p:cNvSpPr>
            <p:nvPr/>
          </p:nvSpPr>
          <p:spPr bwMode="auto">
            <a:xfrm>
              <a:off x="911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8" name="AutoShape 61"/>
            <p:cNvSpPr>
              <a:spLocks noChangeArrowheads="1"/>
            </p:cNvSpPr>
            <p:nvPr/>
          </p:nvSpPr>
          <p:spPr bwMode="auto">
            <a:xfrm>
              <a:off x="1011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79" name="AutoShape 62"/>
            <p:cNvSpPr>
              <a:spLocks noChangeArrowheads="1"/>
            </p:cNvSpPr>
            <p:nvPr/>
          </p:nvSpPr>
          <p:spPr bwMode="auto">
            <a:xfrm>
              <a:off x="1210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0" name="AutoShape 63"/>
            <p:cNvSpPr>
              <a:spLocks noChangeArrowheads="1"/>
            </p:cNvSpPr>
            <p:nvPr/>
          </p:nvSpPr>
          <p:spPr bwMode="auto">
            <a:xfrm>
              <a:off x="1410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1" name="AutoShape 64"/>
            <p:cNvSpPr>
              <a:spLocks noChangeArrowheads="1"/>
            </p:cNvSpPr>
            <p:nvPr/>
          </p:nvSpPr>
          <p:spPr bwMode="auto">
            <a:xfrm>
              <a:off x="1110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2" name="AutoShape 65"/>
            <p:cNvSpPr>
              <a:spLocks noChangeArrowheads="1"/>
            </p:cNvSpPr>
            <p:nvPr/>
          </p:nvSpPr>
          <p:spPr bwMode="auto">
            <a:xfrm>
              <a:off x="1310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3" name="AutoShape 66"/>
            <p:cNvSpPr>
              <a:spLocks noChangeArrowheads="1"/>
            </p:cNvSpPr>
            <p:nvPr/>
          </p:nvSpPr>
          <p:spPr bwMode="auto">
            <a:xfrm>
              <a:off x="1509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4" name="AutoShape 67"/>
            <p:cNvSpPr>
              <a:spLocks noChangeArrowheads="1"/>
            </p:cNvSpPr>
            <p:nvPr/>
          </p:nvSpPr>
          <p:spPr bwMode="auto">
            <a:xfrm>
              <a:off x="1609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FF6600"/>
                </a:gs>
                <a:gs pos="50000">
                  <a:srgbClr val="FFCC00"/>
                </a:gs>
                <a:gs pos="100000">
                  <a:srgbClr val="FF6600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5" name="AutoShape 68"/>
            <p:cNvSpPr>
              <a:spLocks noChangeArrowheads="1"/>
            </p:cNvSpPr>
            <p:nvPr/>
          </p:nvSpPr>
          <p:spPr bwMode="auto">
            <a:xfrm>
              <a:off x="1709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6" name="AutoShape 69"/>
            <p:cNvSpPr>
              <a:spLocks noChangeArrowheads="1"/>
            </p:cNvSpPr>
            <p:nvPr/>
          </p:nvSpPr>
          <p:spPr bwMode="auto">
            <a:xfrm>
              <a:off x="1809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7" name="AutoShape 70"/>
            <p:cNvSpPr>
              <a:spLocks noChangeArrowheads="1"/>
            </p:cNvSpPr>
            <p:nvPr/>
          </p:nvSpPr>
          <p:spPr bwMode="auto">
            <a:xfrm>
              <a:off x="1908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8" name="AutoShape 71"/>
            <p:cNvSpPr>
              <a:spLocks noChangeArrowheads="1"/>
            </p:cNvSpPr>
            <p:nvPr/>
          </p:nvSpPr>
          <p:spPr bwMode="auto">
            <a:xfrm>
              <a:off x="2008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89" name="AutoShape 72"/>
            <p:cNvSpPr>
              <a:spLocks noChangeArrowheads="1"/>
            </p:cNvSpPr>
            <p:nvPr/>
          </p:nvSpPr>
          <p:spPr bwMode="auto">
            <a:xfrm>
              <a:off x="2108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90" name="AutoShape 73"/>
            <p:cNvSpPr>
              <a:spLocks noChangeArrowheads="1"/>
            </p:cNvSpPr>
            <p:nvPr/>
          </p:nvSpPr>
          <p:spPr bwMode="auto">
            <a:xfrm>
              <a:off x="2207" y="2340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91" name="AutoShape 74"/>
            <p:cNvSpPr>
              <a:spLocks noChangeArrowheads="1"/>
            </p:cNvSpPr>
            <p:nvPr/>
          </p:nvSpPr>
          <p:spPr bwMode="auto">
            <a:xfrm>
              <a:off x="2300" y="2342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92" name="AutoShape 75"/>
            <p:cNvSpPr>
              <a:spLocks noChangeArrowheads="1"/>
            </p:cNvSpPr>
            <p:nvPr/>
          </p:nvSpPr>
          <p:spPr bwMode="auto">
            <a:xfrm>
              <a:off x="2400" y="2342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93" name="AutoShape 76"/>
            <p:cNvSpPr>
              <a:spLocks noChangeArrowheads="1"/>
            </p:cNvSpPr>
            <p:nvPr/>
          </p:nvSpPr>
          <p:spPr bwMode="auto">
            <a:xfrm>
              <a:off x="2500" y="2342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94" name="AutoShape 77"/>
            <p:cNvSpPr>
              <a:spLocks noChangeArrowheads="1"/>
            </p:cNvSpPr>
            <p:nvPr/>
          </p:nvSpPr>
          <p:spPr bwMode="auto">
            <a:xfrm>
              <a:off x="2600" y="2342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95" name="AutoShape 78"/>
            <p:cNvSpPr>
              <a:spLocks noChangeArrowheads="1"/>
            </p:cNvSpPr>
            <p:nvPr/>
          </p:nvSpPr>
          <p:spPr bwMode="auto">
            <a:xfrm>
              <a:off x="2799" y="2342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96" name="AutoShape 79"/>
            <p:cNvSpPr>
              <a:spLocks noChangeArrowheads="1"/>
            </p:cNvSpPr>
            <p:nvPr/>
          </p:nvSpPr>
          <p:spPr bwMode="auto">
            <a:xfrm>
              <a:off x="2699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97" name="AutoShape 80"/>
            <p:cNvSpPr>
              <a:spLocks noChangeArrowheads="1"/>
            </p:cNvSpPr>
            <p:nvPr/>
          </p:nvSpPr>
          <p:spPr bwMode="auto">
            <a:xfrm>
              <a:off x="2899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FF6600"/>
                </a:gs>
                <a:gs pos="50000">
                  <a:srgbClr val="FFCC00"/>
                </a:gs>
                <a:gs pos="100000">
                  <a:srgbClr val="FF6600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98" name="AutoShape 81"/>
            <p:cNvSpPr>
              <a:spLocks noChangeArrowheads="1"/>
            </p:cNvSpPr>
            <p:nvPr/>
          </p:nvSpPr>
          <p:spPr bwMode="auto">
            <a:xfrm>
              <a:off x="2999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99" name="AutoShape 82"/>
            <p:cNvSpPr>
              <a:spLocks noChangeArrowheads="1"/>
            </p:cNvSpPr>
            <p:nvPr/>
          </p:nvSpPr>
          <p:spPr bwMode="auto">
            <a:xfrm>
              <a:off x="3198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00" name="AutoShape 83"/>
            <p:cNvSpPr>
              <a:spLocks noChangeArrowheads="1"/>
            </p:cNvSpPr>
            <p:nvPr/>
          </p:nvSpPr>
          <p:spPr bwMode="auto">
            <a:xfrm>
              <a:off x="3398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01" name="AutoShape 84"/>
            <p:cNvSpPr>
              <a:spLocks noChangeArrowheads="1"/>
            </p:cNvSpPr>
            <p:nvPr/>
          </p:nvSpPr>
          <p:spPr bwMode="auto">
            <a:xfrm>
              <a:off x="3098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02" name="AutoShape 85"/>
            <p:cNvSpPr>
              <a:spLocks noChangeArrowheads="1"/>
            </p:cNvSpPr>
            <p:nvPr/>
          </p:nvSpPr>
          <p:spPr bwMode="auto">
            <a:xfrm>
              <a:off x="3298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03" name="AutoShape 86"/>
            <p:cNvSpPr>
              <a:spLocks noChangeArrowheads="1"/>
            </p:cNvSpPr>
            <p:nvPr/>
          </p:nvSpPr>
          <p:spPr bwMode="auto">
            <a:xfrm>
              <a:off x="3497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04" name="AutoShape 87"/>
            <p:cNvSpPr>
              <a:spLocks noChangeArrowheads="1"/>
            </p:cNvSpPr>
            <p:nvPr/>
          </p:nvSpPr>
          <p:spPr bwMode="auto">
            <a:xfrm>
              <a:off x="3597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05" name="AutoShape 88"/>
            <p:cNvSpPr>
              <a:spLocks noChangeArrowheads="1"/>
            </p:cNvSpPr>
            <p:nvPr/>
          </p:nvSpPr>
          <p:spPr bwMode="auto">
            <a:xfrm>
              <a:off x="3697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06" name="AutoShape 89"/>
            <p:cNvSpPr>
              <a:spLocks noChangeArrowheads="1"/>
            </p:cNvSpPr>
            <p:nvPr/>
          </p:nvSpPr>
          <p:spPr bwMode="auto">
            <a:xfrm>
              <a:off x="3797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07" name="AutoShape 90"/>
            <p:cNvSpPr>
              <a:spLocks noChangeArrowheads="1"/>
            </p:cNvSpPr>
            <p:nvPr/>
          </p:nvSpPr>
          <p:spPr bwMode="auto">
            <a:xfrm>
              <a:off x="3896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08" name="AutoShape 91"/>
            <p:cNvSpPr>
              <a:spLocks noChangeArrowheads="1"/>
            </p:cNvSpPr>
            <p:nvPr/>
          </p:nvSpPr>
          <p:spPr bwMode="auto">
            <a:xfrm>
              <a:off x="3996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09" name="AutoShape 92"/>
            <p:cNvSpPr>
              <a:spLocks noChangeArrowheads="1"/>
            </p:cNvSpPr>
            <p:nvPr/>
          </p:nvSpPr>
          <p:spPr bwMode="auto">
            <a:xfrm>
              <a:off x="4096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10" name="AutoShape 93"/>
            <p:cNvSpPr>
              <a:spLocks noChangeArrowheads="1"/>
            </p:cNvSpPr>
            <p:nvPr/>
          </p:nvSpPr>
          <p:spPr bwMode="auto">
            <a:xfrm>
              <a:off x="4195" y="2336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FF6600"/>
                </a:gs>
                <a:gs pos="50000">
                  <a:srgbClr val="FFCC00"/>
                </a:gs>
                <a:gs pos="100000">
                  <a:srgbClr val="FF6600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11" name="AutoShape 94"/>
            <p:cNvSpPr>
              <a:spLocks noChangeArrowheads="1"/>
            </p:cNvSpPr>
            <p:nvPr/>
          </p:nvSpPr>
          <p:spPr bwMode="auto">
            <a:xfrm>
              <a:off x="4392" y="2331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12" name="AutoShape 95"/>
            <p:cNvSpPr>
              <a:spLocks noChangeArrowheads="1"/>
            </p:cNvSpPr>
            <p:nvPr/>
          </p:nvSpPr>
          <p:spPr bwMode="auto">
            <a:xfrm>
              <a:off x="4292" y="2331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13" name="AutoShape 96"/>
            <p:cNvSpPr>
              <a:spLocks noChangeArrowheads="1"/>
            </p:cNvSpPr>
            <p:nvPr/>
          </p:nvSpPr>
          <p:spPr bwMode="auto">
            <a:xfrm>
              <a:off x="4491" y="2331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14" name="AutoShape 97"/>
            <p:cNvSpPr>
              <a:spLocks noChangeArrowheads="1"/>
            </p:cNvSpPr>
            <p:nvPr/>
          </p:nvSpPr>
          <p:spPr bwMode="auto">
            <a:xfrm>
              <a:off x="4591" y="2331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15" name="AutoShape 98"/>
            <p:cNvSpPr>
              <a:spLocks noChangeArrowheads="1"/>
            </p:cNvSpPr>
            <p:nvPr/>
          </p:nvSpPr>
          <p:spPr bwMode="auto">
            <a:xfrm>
              <a:off x="4691" y="2331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16" name="AutoShape 99"/>
            <p:cNvSpPr>
              <a:spLocks noChangeArrowheads="1"/>
            </p:cNvSpPr>
            <p:nvPr/>
          </p:nvSpPr>
          <p:spPr bwMode="auto">
            <a:xfrm>
              <a:off x="4791" y="2331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17" name="AutoShape 100"/>
            <p:cNvSpPr>
              <a:spLocks noChangeArrowheads="1"/>
            </p:cNvSpPr>
            <p:nvPr/>
          </p:nvSpPr>
          <p:spPr bwMode="auto">
            <a:xfrm>
              <a:off x="4890" y="2331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18" name="AutoShape 101"/>
            <p:cNvSpPr>
              <a:spLocks noChangeArrowheads="1"/>
            </p:cNvSpPr>
            <p:nvPr/>
          </p:nvSpPr>
          <p:spPr bwMode="auto">
            <a:xfrm>
              <a:off x="4990" y="2331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19" name="AutoShape 102"/>
            <p:cNvSpPr>
              <a:spLocks noChangeArrowheads="1"/>
            </p:cNvSpPr>
            <p:nvPr/>
          </p:nvSpPr>
          <p:spPr bwMode="auto">
            <a:xfrm>
              <a:off x="5090" y="2331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186594"/>
                </a:gs>
                <a:gs pos="50000">
                  <a:srgbClr val="7ABFEA"/>
                </a:gs>
                <a:gs pos="100000">
                  <a:srgbClr val="18659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20" name="AutoShape 103"/>
            <p:cNvSpPr>
              <a:spLocks noChangeArrowheads="1"/>
            </p:cNvSpPr>
            <p:nvPr/>
          </p:nvSpPr>
          <p:spPr bwMode="auto">
            <a:xfrm>
              <a:off x="5189" y="2331"/>
              <a:ext cx="133" cy="247"/>
            </a:xfrm>
            <a:prstGeom prst="chevron">
              <a:avLst>
                <a:gd name="adj" fmla="val 51130"/>
              </a:avLst>
            </a:prstGeom>
            <a:gradFill rotWithShape="1">
              <a:gsLst>
                <a:gs pos="0">
                  <a:srgbClr val="FF6600"/>
                </a:gs>
                <a:gs pos="50000">
                  <a:srgbClr val="FFCC00"/>
                </a:gs>
                <a:gs pos="100000">
                  <a:srgbClr val="FF6600"/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122" name="Text Box 169"/>
          <p:cNvSpPr txBox="1">
            <a:spLocks noChangeArrowheads="1"/>
          </p:cNvSpPr>
          <p:nvPr/>
        </p:nvSpPr>
        <p:spPr bwMode="auto">
          <a:xfrm>
            <a:off x="508000" y="2621729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数据采集</a:t>
            </a:r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</p:txBody>
      </p:sp>
      <p:sp>
        <p:nvSpPr>
          <p:cNvPr id="123" name="Line 170"/>
          <p:cNvSpPr>
            <a:spLocks noChangeShapeType="1"/>
          </p:cNvSpPr>
          <p:nvPr/>
        </p:nvSpPr>
        <p:spPr bwMode="auto">
          <a:xfrm>
            <a:off x="1601788" y="3072579"/>
            <a:ext cx="0" cy="112713"/>
          </a:xfrm>
          <a:prstGeom prst="line">
            <a:avLst/>
          </a:prstGeom>
          <a:noFill/>
          <a:ln w="28575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grpSp>
        <p:nvGrpSpPr>
          <p:cNvPr id="124" name="Group 174"/>
          <p:cNvGrpSpPr>
            <a:grpSpLocks/>
          </p:cNvGrpSpPr>
          <p:nvPr/>
        </p:nvGrpSpPr>
        <p:grpSpPr bwMode="auto">
          <a:xfrm>
            <a:off x="4268788" y="1480317"/>
            <a:ext cx="2963862" cy="1625600"/>
            <a:chOff x="993" y="1464"/>
            <a:chExt cx="1079" cy="754"/>
          </a:xfrm>
        </p:grpSpPr>
        <p:sp>
          <p:nvSpPr>
            <p:cNvPr id="125" name="Rektangel 3"/>
            <p:cNvSpPr/>
            <p:nvPr/>
          </p:nvSpPr>
          <p:spPr>
            <a:xfrm>
              <a:off x="1000" y="1504"/>
              <a:ext cx="1071" cy="713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softEdge rad="63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altLang="zh-CN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26" name="Rectangle 178"/>
            <p:cNvSpPr>
              <a:spLocks noChangeArrowheads="1"/>
            </p:cNvSpPr>
            <p:nvPr/>
          </p:nvSpPr>
          <p:spPr bwMode="auto">
            <a:xfrm>
              <a:off x="993" y="1464"/>
              <a:ext cx="1058" cy="728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DBDBDB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127" name="Text Box 180"/>
          <p:cNvSpPr txBox="1">
            <a:spLocks noChangeArrowheads="1"/>
          </p:cNvSpPr>
          <p:nvPr/>
        </p:nvSpPr>
        <p:spPr bwMode="auto">
          <a:xfrm>
            <a:off x="4325938" y="2623317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9pPr>
          </a:lstStyle>
          <a:p>
            <a:pPr eaLnBrk="1" hangingPunct="1"/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经验公式</a:t>
            </a:r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</p:txBody>
      </p:sp>
      <p:sp>
        <p:nvSpPr>
          <p:cNvPr id="128" name="Line 181"/>
          <p:cNvSpPr>
            <a:spLocks noChangeShapeType="1"/>
          </p:cNvSpPr>
          <p:nvPr/>
        </p:nvSpPr>
        <p:spPr bwMode="auto">
          <a:xfrm>
            <a:off x="5419725" y="3074167"/>
            <a:ext cx="0" cy="112712"/>
          </a:xfrm>
          <a:prstGeom prst="line">
            <a:avLst/>
          </a:prstGeom>
          <a:noFill/>
          <a:ln w="28575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grpSp>
        <p:nvGrpSpPr>
          <p:cNvPr id="130" name="Group 183"/>
          <p:cNvGrpSpPr>
            <a:grpSpLocks/>
          </p:cNvGrpSpPr>
          <p:nvPr/>
        </p:nvGrpSpPr>
        <p:grpSpPr bwMode="auto">
          <a:xfrm>
            <a:off x="1965325" y="4110804"/>
            <a:ext cx="2963863" cy="1625600"/>
            <a:chOff x="993" y="1464"/>
            <a:chExt cx="1079" cy="754"/>
          </a:xfrm>
        </p:grpSpPr>
        <p:sp>
          <p:nvSpPr>
            <p:cNvPr id="131" name="Rektangel 3"/>
            <p:cNvSpPr/>
            <p:nvPr/>
          </p:nvSpPr>
          <p:spPr>
            <a:xfrm>
              <a:off x="1000" y="1504"/>
              <a:ext cx="1071" cy="713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softEdge rad="63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altLang="zh-CN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32" name="Rectangle 187"/>
            <p:cNvSpPr>
              <a:spLocks noChangeArrowheads="1"/>
            </p:cNvSpPr>
            <p:nvPr/>
          </p:nvSpPr>
          <p:spPr bwMode="auto">
            <a:xfrm>
              <a:off x="993" y="1464"/>
              <a:ext cx="1058" cy="728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DBDBDB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133" name="Text Box 189"/>
          <p:cNvSpPr txBox="1">
            <a:spLocks noChangeArrowheads="1"/>
          </p:cNvSpPr>
          <p:nvPr/>
        </p:nvSpPr>
        <p:spPr bwMode="auto">
          <a:xfrm>
            <a:off x="2022475" y="5253804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数</a:t>
            </a:r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据分析</a:t>
            </a:r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</p:txBody>
      </p:sp>
      <p:sp>
        <p:nvSpPr>
          <p:cNvPr id="134" name="Line 190"/>
          <p:cNvSpPr>
            <a:spLocks noChangeShapeType="1"/>
          </p:cNvSpPr>
          <p:nvPr/>
        </p:nvSpPr>
        <p:spPr bwMode="auto">
          <a:xfrm>
            <a:off x="3395663" y="3605979"/>
            <a:ext cx="0" cy="468313"/>
          </a:xfrm>
          <a:prstGeom prst="line">
            <a:avLst/>
          </a:prstGeom>
          <a:noFill/>
          <a:ln w="28575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grpSp>
        <p:nvGrpSpPr>
          <p:cNvPr id="136" name="Group 192"/>
          <p:cNvGrpSpPr>
            <a:grpSpLocks/>
          </p:cNvGrpSpPr>
          <p:nvPr/>
        </p:nvGrpSpPr>
        <p:grpSpPr bwMode="auto">
          <a:xfrm>
            <a:off x="5559425" y="4110804"/>
            <a:ext cx="2963863" cy="1625600"/>
            <a:chOff x="993" y="1464"/>
            <a:chExt cx="1079" cy="754"/>
          </a:xfrm>
        </p:grpSpPr>
        <p:sp>
          <p:nvSpPr>
            <p:cNvPr id="137" name="Rektangel 3"/>
            <p:cNvSpPr/>
            <p:nvPr/>
          </p:nvSpPr>
          <p:spPr>
            <a:xfrm>
              <a:off x="1000" y="1504"/>
              <a:ext cx="1071" cy="713"/>
            </a:xfrm>
            <a:prstGeom prst="rect">
              <a:avLst/>
            </a:prstGeom>
            <a:solidFill>
              <a:srgbClr val="FFFFFF">
                <a:lumMod val="75000"/>
              </a:srgbClr>
            </a:solidFill>
            <a:ln w="25400" cap="flat" cmpd="sng" algn="ctr">
              <a:noFill/>
              <a:prstDash val="solid"/>
            </a:ln>
            <a:effectLst>
              <a:softEdge rad="63500"/>
            </a:effectLst>
          </p:spPr>
          <p:txBody>
            <a:bodyPr anchor="ctr"/>
            <a:lstStyle/>
            <a:p>
              <a:pPr algn="ctr">
                <a:defRPr/>
              </a:pPr>
              <a:endParaRPr lang="en-US" altLang="zh-CN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  <p:sp>
          <p:nvSpPr>
            <p:cNvPr id="138" name="Rectangle 196"/>
            <p:cNvSpPr>
              <a:spLocks noChangeArrowheads="1"/>
            </p:cNvSpPr>
            <p:nvPr/>
          </p:nvSpPr>
          <p:spPr bwMode="auto">
            <a:xfrm>
              <a:off x="993" y="1464"/>
              <a:ext cx="1058" cy="728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DBDBDB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139" name="Text Box 197"/>
          <p:cNvSpPr txBox="1">
            <a:spLocks noChangeArrowheads="1"/>
          </p:cNvSpPr>
          <p:nvPr/>
        </p:nvSpPr>
        <p:spPr bwMode="auto">
          <a:xfrm>
            <a:off x="5616575" y="5253804"/>
            <a:ext cx="10054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华文细黑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思</a:t>
            </a:r>
            <a:r>
              <a:rPr lang="zh-CN" alt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itchFamily="34" charset="-122"/>
              </a:rPr>
              <a:t>考解释</a:t>
            </a:r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itchFamily="34" charset="-122"/>
            </a:endParaRPr>
          </a:p>
        </p:txBody>
      </p:sp>
      <p:sp>
        <p:nvSpPr>
          <p:cNvPr id="140" name="Line 199"/>
          <p:cNvSpPr>
            <a:spLocks noChangeShapeType="1"/>
          </p:cNvSpPr>
          <p:nvPr/>
        </p:nvSpPr>
        <p:spPr bwMode="auto">
          <a:xfrm>
            <a:off x="7473950" y="3588517"/>
            <a:ext cx="0" cy="468312"/>
          </a:xfrm>
          <a:prstGeom prst="line">
            <a:avLst/>
          </a:prstGeom>
          <a:noFill/>
          <a:ln w="28575" cap="rnd">
            <a:solidFill>
              <a:srgbClr val="80808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pic>
        <p:nvPicPr>
          <p:cNvPr id="1026" name="Picture 2" descr="C:\Users\Administrator\Downloads\EssMath\japans-great-economics-experiment-is-facing-its-first-real-tes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4" b="33104"/>
          <a:stretch/>
        </p:blipFill>
        <p:spPr bwMode="auto">
          <a:xfrm>
            <a:off x="508000" y="1534292"/>
            <a:ext cx="2739600" cy="112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ownloads\EssMath\Martin-Dec-20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 b="41627"/>
          <a:stretch/>
        </p:blipFill>
        <p:spPr bwMode="auto">
          <a:xfrm>
            <a:off x="2036162" y="4205082"/>
            <a:ext cx="2739600" cy="10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2" b="28848"/>
          <a:stretch/>
        </p:blipFill>
        <p:spPr>
          <a:xfrm>
            <a:off x="4344754" y="1534292"/>
            <a:ext cx="2746800" cy="1070227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613" b="86432" l="0" r="97833">
                        <a14:backgroundMark x1="7667" y1="52513" x2="4833" y2="78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96" b="14719"/>
          <a:stretch/>
        </p:blipFill>
        <p:spPr>
          <a:xfrm>
            <a:off x="5652120" y="4221088"/>
            <a:ext cx="2696400" cy="10729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模型的建立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0" name="Straight Connector 149"/>
          <p:cNvCxnSpPr/>
          <p:nvPr/>
        </p:nvCxnSpPr>
        <p:spPr>
          <a:xfrm>
            <a:off x="-6288" y="1268760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85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22" grpId="0"/>
      <p:bldP spid="127" grpId="0"/>
      <p:bldP spid="133" grpId="0"/>
      <p:bldP spid="139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053" y="120733"/>
            <a:ext cx="10938653" cy="6836659"/>
          </a:xfrm>
        </p:spPr>
      </p:pic>
      <p:sp>
        <p:nvSpPr>
          <p:cNvPr id="5" name="矩形 8"/>
          <p:cNvSpPr/>
          <p:nvPr/>
        </p:nvSpPr>
        <p:spPr>
          <a:xfrm>
            <a:off x="-992188" y="1101461"/>
            <a:ext cx="10972800" cy="446449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966573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理论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-6288" y="1965557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209699" y="2120263"/>
            <a:ext cx="977900" cy="1757362"/>
          </a:xfrm>
          <a:prstGeom prst="rect">
            <a:avLst/>
          </a:prstGeom>
          <a:solidFill>
            <a:srgbClr val="4D4D4D"/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2" name="Freeform 13"/>
          <p:cNvSpPr>
            <a:spLocks/>
          </p:cNvSpPr>
          <p:nvPr/>
        </p:nvSpPr>
        <p:spPr bwMode="auto">
          <a:xfrm>
            <a:off x="6009406" y="2111532"/>
            <a:ext cx="1658938" cy="1757362"/>
          </a:xfrm>
          <a:custGeom>
            <a:avLst/>
            <a:gdLst>
              <a:gd name="T0" fmla="*/ 736 w 1045"/>
              <a:gd name="T1" fmla="*/ 0 h 1107"/>
              <a:gd name="T2" fmla="*/ 0 w 1045"/>
              <a:gd name="T3" fmla="*/ 0 h 1107"/>
              <a:gd name="T4" fmla="*/ 308 w 1045"/>
              <a:gd name="T5" fmla="*/ 552 h 1107"/>
              <a:gd name="T6" fmla="*/ 0 w 1045"/>
              <a:gd name="T7" fmla="*/ 1107 h 1107"/>
              <a:gd name="T8" fmla="*/ 736 w 1045"/>
              <a:gd name="T9" fmla="*/ 1107 h 1107"/>
              <a:gd name="T10" fmla="*/ 1045 w 1045"/>
              <a:gd name="T11" fmla="*/ 552 h 1107"/>
              <a:gd name="T12" fmla="*/ 736 w 1045"/>
              <a:gd name="T13" fmla="*/ 0 h 1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45" h="1107">
                <a:moveTo>
                  <a:pt x="736" y="0"/>
                </a:moveTo>
                <a:lnTo>
                  <a:pt x="0" y="0"/>
                </a:lnTo>
                <a:lnTo>
                  <a:pt x="308" y="552"/>
                </a:lnTo>
                <a:lnTo>
                  <a:pt x="0" y="1107"/>
                </a:lnTo>
                <a:lnTo>
                  <a:pt x="736" y="1107"/>
                </a:lnTo>
                <a:lnTo>
                  <a:pt x="1045" y="552"/>
                </a:lnTo>
                <a:lnTo>
                  <a:pt x="736" y="0"/>
                </a:lnTo>
                <a:close/>
              </a:path>
            </a:pathLst>
          </a:custGeom>
          <a:solidFill>
            <a:srgbClr val="4D4D4D"/>
          </a:solidFill>
          <a:ln w="7620" cap="flat" cmpd="sng">
            <a:solidFill>
              <a:srgbClr val="FFFFFF"/>
            </a:solidFill>
            <a:prstDash val="solid"/>
            <a:miter lim="800000"/>
            <a:headEnd/>
            <a:tailEnd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3" name="Freeform 8"/>
          <p:cNvSpPr>
            <a:spLocks/>
          </p:cNvSpPr>
          <p:nvPr/>
        </p:nvSpPr>
        <p:spPr bwMode="auto">
          <a:xfrm>
            <a:off x="2246337" y="2120263"/>
            <a:ext cx="1658938" cy="1757362"/>
          </a:xfrm>
          <a:custGeom>
            <a:avLst/>
            <a:gdLst>
              <a:gd name="T0" fmla="*/ 737 w 1045"/>
              <a:gd name="T1" fmla="*/ 0 h 1107"/>
              <a:gd name="T2" fmla="*/ 0 w 1045"/>
              <a:gd name="T3" fmla="*/ 0 h 1107"/>
              <a:gd name="T4" fmla="*/ 0 w 1045"/>
              <a:gd name="T5" fmla="*/ 1107 h 1107"/>
              <a:gd name="T6" fmla="*/ 737 w 1045"/>
              <a:gd name="T7" fmla="*/ 1107 h 1107"/>
              <a:gd name="T8" fmla="*/ 1045 w 1045"/>
              <a:gd name="T9" fmla="*/ 552 h 1107"/>
              <a:gd name="T10" fmla="*/ 737 w 1045"/>
              <a:gd name="T11" fmla="*/ 0 h 1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5" h="1107">
                <a:moveTo>
                  <a:pt x="737" y="0"/>
                </a:moveTo>
                <a:lnTo>
                  <a:pt x="0" y="0"/>
                </a:lnTo>
                <a:lnTo>
                  <a:pt x="0" y="1107"/>
                </a:lnTo>
                <a:lnTo>
                  <a:pt x="737" y="1107"/>
                </a:lnTo>
                <a:lnTo>
                  <a:pt x="1045" y="552"/>
                </a:lnTo>
                <a:lnTo>
                  <a:pt x="737" y="0"/>
                </a:lnTo>
                <a:close/>
              </a:path>
            </a:pathLst>
          </a:custGeom>
          <a:gradFill rotWithShape="1">
            <a:gsLst>
              <a:gs pos="0">
                <a:srgbClr val="FF9F11"/>
              </a:gs>
              <a:gs pos="100000">
                <a:srgbClr val="FF6600"/>
              </a:gs>
            </a:gsLst>
            <a:lin ang="5400000" scaled="1"/>
          </a:gradFill>
          <a:ln w="12700" cap="flat">
            <a:solidFill>
              <a:srgbClr val="FF99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4" name="Freeform 15"/>
          <p:cNvSpPr>
            <a:spLocks/>
          </p:cNvSpPr>
          <p:nvPr/>
        </p:nvSpPr>
        <p:spPr bwMode="auto">
          <a:xfrm>
            <a:off x="2269753" y="2134519"/>
            <a:ext cx="1654175" cy="871537"/>
          </a:xfrm>
          <a:custGeom>
            <a:avLst/>
            <a:gdLst>
              <a:gd name="T0" fmla="*/ 737 w 1045"/>
              <a:gd name="T1" fmla="*/ 0 h 552"/>
              <a:gd name="T2" fmla="*/ 0 w 1045"/>
              <a:gd name="T3" fmla="*/ 0 h 552"/>
              <a:gd name="T4" fmla="*/ 0 w 1045"/>
              <a:gd name="T5" fmla="*/ 552 h 552"/>
              <a:gd name="T6" fmla="*/ 1045 w 1045"/>
              <a:gd name="T7" fmla="*/ 552 h 552"/>
              <a:gd name="T8" fmla="*/ 1045 w 1045"/>
              <a:gd name="T9" fmla="*/ 552 h 552"/>
              <a:gd name="T10" fmla="*/ 737 w 1045"/>
              <a:gd name="T11" fmla="*/ 0 h 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45" h="552">
                <a:moveTo>
                  <a:pt x="737" y="0"/>
                </a:moveTo>
                <a:lnTo>
                  <a:pt x="0" y="0"/>
                </a:lnTo>
                <a:lnTo>
                  <a:pt x="0" y="552"/>
                </a:lnTo>
                <a:lnTo>
                  <a:pt x="1045" y="552"/>
                </a:lnTo>
                <a:lnTo>
                  <a:pt x="1045" y="552"/>
                </a:lnTo>
                <a:lnTo>
                  <a:pt x="737" y="0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FF9900"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Arial" charset="0"/>
            </a:endParaRPr>
          </a:p>
        </p:txBody>
      </p:sp>
      <p:sp>
        <p:nvSpPr>
          <p:cNvPr id="35" name="Text Box 123"/>
          <p:cNvSpPr txBox="1">
            <a:spLocks noChangeArrowheads="1"/>
          </p:cNvSpPr>
          <p:nvPr/>
        </p:nvSpPr>
        <p:spPr bwMode="auto">
          <a:xfrm>
            <a:off x="2336998" y="2914890"/>
            <a:ext cx="2309639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fontAlgn="auto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设定公理</a:t>
            </a:r>
            <a:endParaRPr lang="en-US" altLang="zh-CN" sz="2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14749" y="2120263"/>
            <a:ext cx="1693008" cy="1757362"/>
            <a:chOff x="3514749" y="2120263"/>
            <a:chExt cx="1693008" cy="1757362"/>
          </a:xfrm>
        </p:grpSpPr>
        <p:sp>
          <p:nvSpPr>
            <p:cNvPr id="36" name="Freeform 9"/>
            <p:cNvSpPr>
              <a:spLocks/>
            </p:cNvSpPr>
            <p:nvPr/>
          </p:nvSpPr>
          <p:spPr bwMode="auto">
            <a:xfrm>
              <a:off x="3514749" y="2120263"/>
              <a:ext cx="1662113" cy="1757362"/>
            </a:xfrm>
            <a:custGeom>
              <a:avLst/>
              <a:gdLst>
                <a:gd name="T0" fmla="*/ 739 w 1047"/>
                <a:gd name="T1" fmla="*/ 0 h 1107"/>
                <a:gd name="T2" fmla="*/ 0 w 1047"/>
                <a:gd name="T3" fmla="*/ 0 h 1107"/>
                <a:gd name="T4" fmla="*/ 308 w 1047"/>
                <a:gd name="T5" fmla="*/ 552 h 1107"/>
                <a:gd name="T6" fmla="*/ 0 w 1047"/>
                <a:gd name="T7" fmla="*/ 1107 h 1107"/>
                <a:gd name="T8" fmla="*/ 739 w 1047"/>
                <a:gd name="T9" fmla="*/ 1107 h 1107"/>
                <a:gd name="T10" fmla="*/ 1047 w 1047"/>
                <a:gd name="T11" fmla="*/ 552 h 1107"/>
                <a:gd name="T12" fmla="*/ 739 w 1047"/>
                <a:gd name="T13" fmla="*/ 0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7" h="1107">
                  <a:moveTo>
                    <a:pt x="739" y="0"/>
                  </a:moveTo>
                  <a:lnTo>
                    <a:pt x="0" y="0"/>
                  </a:lnTo>
                  <a:lnTo>
                    <a:pt x="308" y="552"/>
                  </a:lnTo>
                  <a:lnTo>
                    <a:pt x="0" y="1107"/>
                  </a:lnTo>
                  <a:lnTo>
                    <a:pt x="739" y="1107"/>
                  </a:lnTo>
                  <a:lnTo>
                    <a:pt x="1047" y="552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rgbClr val="9B9B9B"/>
            </a:solidFill>
            <a:ln w="12700" cap="flat">
              <a:solidFill>
                <a:srgbClr val="565656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550407" y="2146312"/>
              <a:ext cx="1657350" cy="876300"/>
            </a:xfrm>
            <a:custGeom>
              <a:avLst/>
              <a:gdLst>
                <a:gd name="T0" fmla="*/ 736 w 1044"/>
                <a:gd name="T1" fmla="*/ 0 h 552"/>
                <a:gd name="T2" fmla="*/ 0 w 1044"/>
                <a:gd name="T3" fmla="*/ 0 h 552"/>
                <a:gd name="T4" fmla="*/ 308 w 1044"/>
                <a:gd name="T5" fmla="*/ 552 h 552"/>
                <a:gd name="T6" fmla="*/ 308 w 1044"/>
                <a:gd name="T7" fmla="*/ 552 h 552"/>
                <a:gd name="T8" fmla="*/ 1044 w 1044"/>
                <a:gd name="T9" fmla="*/ 552 h 552"/>
                <a:gd name="T10" fmla="*/ 1044 w 1044"/>
                <a:gd name="T11" fmla="*/ 552 h 552"/>
                <a:gd name="T12" fmla="*/ 736 w 1044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4" h="552">
                  <a:moveTo>
                    <a:pt x="736" y="0"/>
                  </a:moveTo>
                  <a:lnTo>
                    <a:pt x="0" y="0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1044" y="552"/>
                  </a:lnTo>
                  <a:lnTo>
                    <a:pt x="1044" y="552"/>
                  </a:lnTo>
                  <a:lnTo>
                    <a:pt x="736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A3A3A3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38" name="Text Box 125"/>
          <p:cNvSpPr txBox="1">
            <a:spLocks noChangeArrowheads="1"/>
          </p:cNvSpPr>
          <p:nvPr/>
        </p:nvSpPr>
        <p:spPr bwMode="auto">
          <a:xfrm>
            <a:off x="3984078" y="2914890"/>
            <a:ext cx="1665288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证明定理</a:t>
            </a:r>
            <a:endParaRPr lang="en-US" altLang="zh-CN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86337" y="2120263"/>
            <a:ext cx="1657350" cy="1757362"/>
            <a:chOff x="4786337" y="2120263"/>
            <a:chExt cx="1657350" cy="1757362"/>
          </a:xfrm>
        </p:grpSpPr>
        <p:sp>
          <p:nvSpPr>
            <p:cNvPr id="39" name="Freeform 10"/>
            <p:cNvSpPr>
              <a:spLocks/>
            </p:cNvSpPr>
            <p:nvPr/>
          </p:nvSpPr>
          <p:spPr bwMode="auto">
            <a:xfrm>
              <a:off x="4786337" y="2120263"/>
              <a:ext cx="1657350" cy="1757362"/>
            </a:xfrm>
            <a:custGeom>
              <a:avLst/>
              <a:gdLst>
                <a:gd name="T0" fmla="*/ 736 w 1044"/>
                <a:gd name="T1" fmla="*/ 0 h 1107"/>
                <a:gd name="T2" fmla="*/ 0 w 1044"/>
                <a:gd name="T3" fmla="*/ 0 h 1107"/>
                <a:gd name="T4" fmla="*/ 308 w 1044"/>
                <a:gd name="T5" fmla="*/ 552 h 1107"/>
                <a:gd name="T6" fmla="*/ 0 w 1044"/>
                <a:gd name="T7" fmla="*/ 1107 h 1107"/>
                <a:gd name="T8" fmla="*/ 736 w 1044"/>
                <a:gd name="T9" fmla="*/ 1107 h 1107"/>
                <a:gd name="T10" fmla="*/ 1044 w 1044"/>
                <a:gd name="T11" fmla="*/ 552 h 1107"/>
                <a:gd name="T12" fmla="*/ 736 w 1044"/>
                <a:gd name="T13" fmla="*/ 0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4" h="1107">
                  <a:moveTo>
                    <a:pt x="736" y="0"/>
                  </a:moveTo>
                  <a:lnTo>
                    <a:pt x="0" y="0"/>
                  </a:lnTo>
                  <a:lnTo>
                    <a:pt x="308" y="552"/>
                  </a:lnTo>
                  <a:lnTo>
                    <a:pt x="0" y="1107"/>
                  </a:lnTo>
                  <a:lnTo>
                    <a:pt x="736" y="1107"/>
                  </a:lnTo>
                  <a:lnTo>
                    <a:pt x="1044" y="552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rgbClr val="9B9B9B"/>
            </a:solidFill>
            <a:ln w="12700" cap="flat">
              <a:solidFill>
                <a:srgbClr val="565656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4786337" y="2120263"/>
              <a:ext cx="1657350" cy="876300"/>
            </a:xfrm>
            <a:custGeom>
              <a:avLst/>
              <a:gdLst>
                <a:gd name="T0" fmla="*/ 736 w 1044"/>
                <a:gd name="T1" fmla="*/ 0 h 552"/>
                <a:gd name="T2" fmla="*/ 0 w 1044"/>
                <a:gd name="T3" fmla="*/ 0 h 552"/>
                <a:gd name="T4" fmla="*/ 308 w 1044"/>
                <a:gd name="T5" fmla="*/ 552 h 552"/>
                <a:gd name="T6" fmla="*/ 308 w 1044"/>
                <a:gd name="T7" fmla="*/ 552 h 552"/>
                <a:gd name="T8" fmla="*/ 1044 w 1044"/>
                <a:gd name="T9" fmla="*/ 552 h 552"/>
                <a:gd name="T10" fmla="*/ 1044 w 1044"/>
                <a:gd name="T11" fmla="*/ 552 h 552"/>
                <a:gd name="T12" fmla="*/ 736 w 1044"/>
                <a:gd name="T13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4" h="552">
                  <a:moveTo>
                    <a:pt x="736" y="0"/>
                  </a:moveTo>
                  <a:lnTo>
                    <a:pt x="0" y="0"/>
                  </a:lnTo>
                  <a:lnTo>
                    <a:pt x="308" y="552"/>
                  </a:lnTo>
                  <a:lnTo>
                    <a:pt x="308" y="552"/>
                  </a:lnTo>
                  <a:lnTo>
                    <a:pt x="1044" y="552"/>
                  </a:lnTo>
                  <a:lnTo>
                    <a:pt x="1044" y="552"/>
                  </a:lnTo>
                  <a:lnTo>
                    <a:pt x="736" y="0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A3A3A3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41" name="Text Box 126"/>
          <p:cNvSpPr txBox="1">
            <a:spLocks noChangeArrowheads="1"/>
          </p:cNvSpPr>
          <p:nvPr/>
        </p:nvSpPr>
        <p:spPr bwMode="auto">
          <a:xfrm>
            <a:off x="5424238" y="2914890"/>
            <a:ext cx="1665288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lnSpc>
                <a:spcPct val="4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zh-CN" alt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推广</a:t>
            </a:r>
            <a:endParaRPr lang="en-US" altLang="zh-CN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-36512" y="3981781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980949" y="4269813"/>
            <a:ext cx="7610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学理论：欧氏几何，集合论，范畴论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物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理理论：经典力学，量子力学，热力学</a:t>
            </a:r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692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1" grpId="0" animBg="1"/>
      <p:bldP spid="32" grpId="0" animBg="1"/>
      <p:bldP spid="33" grpId="0" animBg="1"/>
      <p:bldP spid="34" grpId="0" animBg="1"/>
      <p:bldP spid="35" grpId="0"/>
      <p:bldP spid="38" grpId="0"/>
      <p:bldP spid="41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EssMath\Godel-Escher-Bach-edriverrun-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8"/>
          <p:cNvSpPr/>
          <p:nvPr/>
        </p:nvSpPr>
        <p:spPr>
          <a:xfrm>
            <a:off x="-435024" y="980728"/>
            <a:ext cx="10972800" cy="489654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0" r="100000">
                        <a14:backgroundMark x1="59091" y1="3667" x2="80785" y2="1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650943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/>
          <a:lstStyle/>
          <a:p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MU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23528" y="1772816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499992" y="2107545"/>
            <a:ext cx="3816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M,I,U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组成的叫做“词” 有如下规则：</a:t>
            </a:r>
            <a:endParaRPr lang="en-US" altLang="zh-CN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1.xI 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→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xIU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2.Mx 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→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Mxx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3.xIIIy 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→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xUy</a:t>
            </a:r>
            <a:endParaRPr lang="en-US" altLang="zh-CN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  <a:ea typeface="微软雅黑" panose="020B0503020204020204" pitchFamily="34" charset="-122"/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4.xUUy 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→ </a:t>
            </a:r>
            <a:r>
              <a:rPr lang="en-US" altLang="zh-CN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 Cond" panose="020B0606030402020204" pitchFamily="34" charset="0"/>
                <a:ea typeface="微软雅黑" panose="020B0503020204020204" pitchFamily="34" charset="-122"/>
              </a:rPr>
              <a:t>xy</a:t>
            </a:r>
            <a:endParaRPr lang="en-US" altLang="zh-CN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MI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开始，有限步内是否能变为</a:t>
            </a:r>
            <a:r>
              <a:rPr lang="en-US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MU</a:t>
            </a:r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8289" y="5884764"/>
            <a:ext cx="2657342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395536" y="5884764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侯世达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1945</a:t>
            </a:r>
            <a:r>
              <a:rPr lang="zh-CN" altLang="en-US" sz="1200" dirty="0" smtClean="0">
                <a:solidFill>
                  <a:schemeClr val="bg1"/>
                </a:solidFill>
              </a:rPr>
              <a:t>年－）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3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2554" y="0"/>
            <a:ext cx="10241181" cy="6858000"/>
          </a:xfrm>
        </p:spPr>
      </p:pic>
      <p:sp>
        <p:nvSpPr>
          <p:cNvPr id="5" name="矩形 8"/>
          <p:cNvSpPr/>
          <p:nvPr/>
        </p:nvSpPr>
        <p:spPr>
          <a:xfrm>
            <a:off x="-1476672" y="836712"/>
            <a:ext cx="10972800" cy="54006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32" y="836712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复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杂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一个例子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5496" y="1916832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512" y="2153390"/>
            <a:ext cx="41044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诗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经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王</a:t>
            </a:r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风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黍离</a:t>
            </a:r>
            <a:endParaRPr lang="en-US" altLang="zh-CN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彼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黍离离，彼稷之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苗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。行迈靡靡，中心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摇摇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。知我者谓我心忧，不知我者谓我何求。悠悠苍天，此何人哉！ </a:t>
            </a:r>
          </a:p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彼黍离离，彼稷之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穗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。行迈靡靡，中心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如醉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。知我者谓我心忧，不知我者谓我何求。悠悠苍天，此何人哉！ </a:t>
            </a:r>
          </a:p>
          <a:p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彼黍离离，彼稷之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实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。行迈靡靡，中心如</a:t>
            </a:r>
            <a:r>
              <a:rPr lang="zh-CN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噎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。知我者谓我心忧，不知我者谓我何求。悠悠苍天，此何人哉！ 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55976" y="1916832"/>
            <a:ext cx="0" cy="3635683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88024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66465" y="2166973"/>
            <a:ext cx="403244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扬州慢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淮左名</a:t>
            </a:r>
            <a:r>
              <a:rPr lang="zh-CN" alt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都 姜</a:t>
            </a:r>
            <a:r>
              <a:rPr lang="zh-CN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夔</a:t>
            </a:r>
            <a:endParaRPr lang="en-US" altLang="zh-CN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淳熙丙申正日</a:t>
            </a:r>
            <a:r>
              <a:rPr lang="en-US" altLang="zh-CN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予过维扬。夜雪初霁</a:t>
            </a:r>
            <a:r>
              <a:rPr lang="en-US" altLang="zh-CN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荠麦弥望。入其城则四壁萧条，寒水自碧，暮色渐起，戍角悲吟。予怀怆然，感慨今昔</a:t>
            </a:r>
            <a:r>
              <a:rPr lang="en-US" altLang="zh-CN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因自度此曲。千岩老人以为有</a:t>
            </a:r>
            <a:r>
              <a:rPr lang="en-US" altLang="zh-CN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黍离</a:t>
            </a:r>
            <a:r>
              <a:rPr lang="en-US" altLang="zh-CN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之悲也。</a:t>
            </a:r>
            <a:endParaRPr lang="en-US" altLang="zh-CN" sz="14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淮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左名都，竹西佳处，解鞍少驻初程。过春风十里，尽荠麦青青。自胡马、窥江去后，废池乔木，犹厌言兵。渐黄昏，清角吹寒，都在空城。 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杜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郎俊赏，算而今、重到须惊。纵豆蔻词工，青楼梦好，难赋深情。二十四桥仍在，波心荡、冷月无声。念桥边红药，年年知为谁生？</a:t>
            </a:r>
          </a:p>
        </p:txBody>
      </p:sp>
    </p:spTree>
    <p:extLst>
      <p:ext uri="{BB962C8B-B14F-4D97-AF65-F5344CB8AC3E}">
        <p14:creationId xmlns:p14="http://schemas.microsoft.com/office/powerpoint/2010/main" val="131905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7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EssMath\3d_burning_ship_by_bib993-d34ppk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324457" cy="6882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8"/>
          <p:cNvSpPr/>
          <p:nvPr/>
        </p:nvSpPr>
        <p:spPr>
          <a:xfrm>
            <a:off x="-435024" y="980728"/>
            <a:ext cx="10972800" cy="489654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柯尔莫哥洛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夫复杂性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8" b="100000" l="0" r="100000">
                        <a14:foregroundMark x1="64015" y1="11083" x2="56061" y2="31486"/>
                        <a14:foregroundMark x1="51515" y1="24181" x2="51515" y2="43829"/>
                        <a14:foregroundMark x1="67424" y1="29471" x2="52273" y2="45088"/>
                        <a14:foregroundMark x1="52652" y1="43829" x2="52652" y2="95718"/>
                        <a14:foregroundMark x1="27652" y1="34005" x2="20455" y2="83879"/>
                        <a14:foregroundMark x1="46970" y1="43577" x2="0" y2="78841"/>
                        <a14:foregroundMark x1="38258" y1="38791" x2="27652" y2="523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72816"/>
            <a:ext cx="2514600" cy="3781425"/>
          </a:xfrm>
        </p:spPr>
      </p:pic>
      <p:cxnSp>
        <p:nvCxnSpPr>
          <p:cNvPr id="7" name="Straight Connector 6"/>
          <p:cNvCxnSpPr/>
          <p:nvPr/>
        </p:nvCxnSpPr>
        <p:spPr>
          <a:xfrm>
            <a:off x="35496" y="1916832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47256" y="2325261"/>
            <a:ext cx="64452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Kolmogorov Complexity for integer N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K(N)</a:t>
            </a:r>
            <a:r>
              <a:rPr lang="zh-CN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最短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可以生成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的图灵机</a:t>
            </a:r>
            <a:r>
              <a:rPr lang="zh-CN" alt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程序</a:t>
            </a:r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的长度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884" y="5536897"/>
            <a:ext cx="2657342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-435024" y="5536897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柯尔莫哥洛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夫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1903</a:t>
            </a:r>
            <a:r>
              <a:rPr lang="zh-CN" altLang="en-US" sz="1200" dirty="0" smtClean="0">
                <a:solidFill>
                  <a:schemeClr val="bg1"/>
                </a:solidFill>
              </a:rPr>
              <a:t>年－</a:t>
            </a:r>
            <a:r>
              <a:rPr lang="en-US" altLang="zh-CN" sz="1200" dirty="0" smtClean="0">
                <a:solidFill>
                  <a:schemeClr val="bg1"/>
                </a:solidFill>
              </a:rPr>
              <a:t>1987</a:t>
            </a:r>
            <a:r>
              <a:rPr lang="zh-CN" altLang="en-US" sz="1200" dirty="0" smtClean="0">
                <a:solidFill>
                  <a:schemeClr val="bg1"/>
                </a:solidFill>
              </a:rPr>
              <a:t>年）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26" y="-747464"/>
            <a:ext cx="9179913" cy="8739277"/>
          </a:xfrm>
        </p:spPr>
      </p:pic>
      <p:sp>
        <p:nvSpPr>
          <p:cNvPr id="6" name="矩形 8"/>
          <p:cNvSpPr/>
          <p:nvPr/>
        </p:nvSpPr>
        <p:spPr>
          <a:xfrm>
            <a:off x="-684584" y="980728"/>
            <a:ext cx="10972800" cy="4896544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数学，作为隐喻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5496" y="1916832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Administrator\Downloads\EssMath\TheDictato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5" b="100000" l="0" r="100000">
                        <a14:foregroundMark x1="67188" y1="13542" x2="33125" y2="10208"/>
                        <a14:foregroundMark x1="35000" y1="20208" x2="33125" y2="36250"/>
                        <a14:backgroundMark x1="21094" y1="22292" x2="4063" y2="79167"/>
                        <a14:backgroundMark x1="37188" y1="65000" x2="30938" y2="70417"/>
                        <a14:backgroundMark x1="84219" y1="32500" x2="97813" y2="98958"/>
                        <a14:backgroundMark x1="71875" y1="44792" x2="91719" y2="9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66" y="1971092"/>
            <a:ext cx="3887755" cy="291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ownloads\EssMath\birth-artificial-intelligence-binary-burst-107521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78" y="2055298"/>
            <a:ext cx="4211960" cy="316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73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28" name="Picture 4" descr="C:\Users\Administrator\Downloads\EssMath\new-dawn-of-the-dead-lake-at-7563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1448" y="-5844541"/>
            <a:ext cx="24384000" cy="15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1"/>
          <p:cNvSpPr/>
          <p:nvPr/>
        </p:nvSpPr>
        <p:spPr>
          <a:xfrm>
            <a:off x="-180528" y="4667201"/>
            <a:ext cx="12385376" cy="117040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4"/>
          <p:cNvGrpSpPr/>
          <p:nvPr/>
        </p:nvGrpSpPr>
        <p:grpSpPr>
          <a:xfrm>
            <a:off x="215008" y="4315544"/>
            <a:ext cx="2157094" cy="2157093"/>
            <a:chOff x="2691408" y="1627262"/>
            <a:chExt cx="1448544" cy="1448544"/>
          </a:xfrm>
        </p:grpSpPr>
        <p:sp>
          <p:nvSpPr>
            <p:cNvPr id="10" name="椭圆 15"/>
            <p:cNvSpPr/>
            <p:nvPr/>
          </p:nvSpPr>
          <p:spPr>
            <a:xfrm>
              <a:off x="2691408" y="1627262"/>
              <a:ext cx="1448544" cy="144854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6"/>
            <p:cNvSpPr/>
            <p:nvPr/>
          </p:nvSpPr>
          <p:spPr>
            <a:xfrm>
              <a:off x="2731604" y="1667458"/>
              <a:ext cx="1368152" cy="1368152"/>
            </a:xfrm>
            <a:prstGeom prst="ellipse">
              <a:avLst/>
            </a:prstGeom>
            <a:gradFill>
              <a:gsLst>
                <a:gs pos="100000">
                  <a:srgbClr val="C00000"/>
                </a:gs>
                <a:gs pos="0">
                  <a:schemeClr val="accent4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7"/>
            <p:cNvSpPr/>
            <p:nvPr/>
          </p:nvSpPr>
          <p:spPr>
            <a:xfrm>
              <a:off x="2915816" y="1851670"/>
              <a:ext cx="999728" cy="99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31604" y="2155188"/>
              <a:ext cx="1339124" cy="39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时间</a:t>
              </a:r>
              <a:endPara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564887" y="4929236"/>
            <a:ext cx="5629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确定周期对于</a:t>
            </a:r>
            <a:r>
              <a:rPr lang="zh-CN" altLang="en-US" sz="3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农业生产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至关重要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843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2776" y="29038"/>
            <a:ext cx="6908044" cy="6871494"/>
          </a:xfrm>
        </p:spPr>
      </p:pic>
      <p:sp>
        <p:nvSpPr>
          <p:cNvPr id="4" name="矩形​​ 6"/>
          <p:cNvSpPr/>
          <p:nvPr/>
        </p:nvSpPr>
        <p:spPr>
          <a:xfrm flipV="1">
            <a:off x="-13234" y="19472"/>
            <a:ext cx="9350448" cy="1872208"/>
          </a:xfrm>
          <a:prstGeom prst="rect">
            <a:avLst/>
          </a:prstGeom>
          <a:solidFill>
            <a:schemeClr val="bg2">
              <a:lumMod val="9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​​ 9"/>
          <p:cNvSpPr/>
          <p:nvPr/>
        </p:nvSpPr>
        <p:spPr>
          <a:xfrm flipV="1">
            <a:off x="0" y="1772816"/>
            <a:ext cx="9350448" cy="5115577"/>
          </a:xfrm>
          <a:prstGeom prst="rect">
            <a:avLst/>
          </a:prstGeom>
          <a:solidFill>
            <a:schemeClr val="bg2">
              <a:lumMod val="5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424" y="2636912"/>
            <a:ext cx="8229600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谢谢观赏！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286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测量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0" name="Picture 2" descr="C:\Users\Administrator\Downloads\EssMath\进行水准测量，引测并计算高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21" y="0"/>
            <a:ext cx="102456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1"/>
          <p:cNvSpPr/>
          <p:nvPr/>
        </p:nvSpPr>
        <p:spPr>
          <a:xfrm>
            <a:off x="-756592" y="896057"/>
            <a:ext cx="12385376" cy="117040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14"/>
          <p:cNvGrpSpPr/>
          <p:nvPr/>
        </p:nvGrpSpPr>
        <p:grpSpPr>
          <a:xfrm>
            <a:off x="72008" y="402712"/>
            <a:ext cx="2157094" cy="2157093"/>
            <a:chOff x="2691408" y="1627262"/>
            <a:chExt cx="1448544" cy="1448544"/>
          </a:xfrm>
        </p:grpSpPr>
        <p:sp>
          <p:nvSpPr>
            <p:cNvPr id="6" name="椭圆 15"/>
            <p:cNvSpPr/>
            <p:nvPr/>
          </p:nvSpPr>
          <p:spPr>
            <a:xfrm>
              <a:off x="2691408" y="1627262"/>
              <a:ext cx="1448544" cy="144854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16"/>
            <p:cNvSpPr/>
            <p:nvPr/>
          </p:nvSpPr>
          <p:spPr>
            <a:xfrm>
              <a:off x="2731604" y="1667458"/>
              <a:ext cx="1368152" cy="1368152"/>
            </a:xfrm>
            <a:prstGeom prst="ellipse">
              <a:avLst/>
            </a:prstGeom>
            <a:gradFill>
              <a:gsLst>
                <a:gs pos="100000">
                  <a:srgbClr val="C00000"/>
                </a:gs>
                <a:gs pos="0">
                  <a:schemeClr val="accent4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17"/>
            <p:cNvSpPr/>
            <p:nvPr/>
          </p:nvSpPr>
          <p:spPr>
            <a:xfrm>
              <a:off x="2915816" y="1851670"/>
              <a:ext cx="999728" cy="99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32051" y="2155188"/>
              <a:ext cx="1339124" cy="39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空间</a:t>
              </a:r>
              <a:endPara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39752" y="1127316"/>
            <a:ext cx="7335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对于</a:t>
            </a:r>
            <a:r>
              <a:rPr lang="zh-CN" altLang="en-US" sz="3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土</a:t>
            </a:r>
            <a:r>
              <a:rPr lang="zh-CN" altLang="en-US" sz="3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地、农产品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的尺寸衡量影响决策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158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074" name="Picture 2" descr="C:\Users\Administrator\Downloads\EssMath\Catapult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3"/>
            <a:ext cx="9252520" cy="694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1"/>
          <p:cNvSpPr/>
          <p:nvPr/>
        </p:nvSpPr>
        <p:spPr>
          <a:xfrm>
            <a:off x="-180528" y="4667201"/>
            <a:ext cx="12385376" cy="117040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14"/>
          <p:cNvGrpSpPr/>
          <p:nvPr/>
        </p:nvGrpSpPr>
        <p:grpSpPr>
          <a:xfrm>
            <a:off x="215008" y="4315544"/>
            <a:ext cx="2157094" cy="2157093"/>
            <a:chOff x="2691408" y="1627262"/>
            <a:chExt cx="1448544" cy="1448544"/>
          </a:xfrm>
        </p:grpSpPr>
        <p:sp>
          <p:nvSpPr>
            <p:cNvPr id="6" name="椭圆 15"/>
            <p:cNvSpPr/>
            <p:nvPr/>
          </p:nvSpPr>
          <p:spPr>
            <a:xfrm>
              <a:off x="2691408" y="1627262"/>
              <a:ext cx="1448544" cy="144854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16"/>
            <p:cNvSpPr/>
            <p:nvPr/>
          </p:nvSpPr>
          <p:spPr>
            <a:xfrm>
              <a:off x="2731604" y="1667458"/>
              <a:ext cx="1368152" cy="1368152"/>
            </a:xfrm>
            <a:prstGeom prst="ellipse">
              <a:avLst/>
            </a:prstGeom>
            <a:gradFill>
              <a:gsLst>
                <a:gs pos="100000">
                  <a:srgbClr val="C00000"/>
                </a:gs>
                <a:gs pos="0">
                  <a:schemeClr val="accent4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17"/>
            <p:cNvSpPr/>
            <p:nvPr/>
          </p:nvSpPr>
          <p:spPr>
            <a:xfrm>
              <a:off x="2915816" y="1851670"/>
              <a:ext cx="999728" cy="9997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32051" y="2155188"/>
              <a:ext cx="1339124" cy="39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预测</a:t>
              </a:r>
              <a:endPara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64886" y="4929236"/>
            <a:ext cx="7335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武器设计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促使更多数学理论发展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70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50" name="Picture 2" descr="C:\Users\Administrator\Downloads\EssMath\20100803_La_Castella_Crotone_Calabria_Italy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525" y="-885825"/>
            <a:ext cx="12973050" cy="863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万物皆数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zh-CN" altLang="en-US" dirty="0"/>
          </a:p>
        </p:txBody>
      </p:sp>
      <p:pic>
        <p:nvPicPr>
          <p:cNvPr id="4098" name="Picture 2" descr="C:\Users\Administrator\Downloads\EssMath\Kapitolinischer_Pythagoras_adjusted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76" b="93322" l="9800" r="89978">
                        <a14:foregroundMark x1="66815" y1="63272" x2="81960" y2="75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1" y="455128"/>
            <a:ext cx="4120835" cy="549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491880" y="2348880"/>
            <a:ext cx="47525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469925" y="1844824"/>
            <a:ext cx="279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 is NUMBER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 descr="C:\Users\Administrator\Downloads\EssMath\Pythag_ani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85" y="2780928"/>
            <a:ext cx="3666704" cy="366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87550" y="5960885"/>
            <a:ext cx="3312368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11885" y="5960885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毕达哥拉斯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（约</a:t>
            </a:r>
            <a:r>
              <a:rPr lang="zh-CN" altLang="en-US" sz="1200" dirty="0">
                <a:solidFill>
                  <a:schemeClr val="bg1"/>
                </a:solidFill>
              </a:rPr>
              <a:t>前</a:t>
            </a:r>
            <a:r>
              <a:rPr lang="en-US" altLang="zh-CN" sz="1200" dirty="0">
                <a:solidFill>
                  <a:schemeClr val="bg1"/>
                </a:solidFill>
              </a:rPr>
              <a:t>580</a:t>
            </a:r>
            <a:r>
              <a:rPr lang="zh-CN" altLang="en-US" sz="1200" dirty="0">
                <a:solidFill>
                  <a:schemeClr val="bg1"/>
                </a:solidFill>
              </a:rPr>
              <a:t>年－前</a:t>
            </a:r>
            <a:r>
              <a:rPr lang="en-US" altLang="zh-CN" sz="1200" dirty="0">
                <a:solidFill>
                  <a:schemeClr val="bg1"/>
                </a:solidFill>
              </a:rPr>
              <a:t>500</a:t>
            </a:r>
            <a:r>
              <a:rPr lang="zh-CN" altLang="en-US" sz="1200" dirty="0" smtClean="0">
                <a:solidFill>
                  <a:schemeClr val="bg1"/>
                </a:solidFill>
              </a:rPr>
              <a:t>年）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5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1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EssMath\Alexandria_Egy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1600" y="-104775"/>
            <a:ext cx="19507200" cy="70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8"/>
          <p:cNvSpPr/>
          <p:nvPr/>
        </p:nvSpPr>
        <p:spPr>
          <a:xfrm>
            <a:off x="323527" y="764704"/>
            <a:ext cx="3424123" cy="5367018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8"/>
          <p:cNvSpPr/>
          <p:nvPr/>
        </p:nvSpPr>
        <p:spPr>
          <a:xfrm>
            <a:off x="3747650" y="764704"/>
            <a:ext cx="5072821" cy="538380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1384" y="670466"/>
            <a:ext cx="5338936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素数</a:t>
            </a:r>
            <a:endParaRPr lang="zh-CN" alt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95" y="2449954"/>
            <a:ext cx="3806577" cy="3156465"/>
          </a:xfrm>
        </p:spPr>
      </p:pic>
      <p:pic>
        <p:nvPicPr>
          <p:cNvPr id="5123" name="Picture 3" descr="C:\Users\Administrator\Downloads\EssMath\Euklid-von-Alexandria_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10" y="1628800"/>
            <a:ext cx="2952328" cy="350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35283" y="5329420"/>
            <a:ext cx="3312368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424211" y="5323059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欧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几里德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（约前</a:t>
            </a:r>
            <a:r>
              <a:rPr lang="en-US" altLang="zh-CN" sz="1200" dirty="0" smtClean="0">
                <a:solidFill>
                  <a:schemeClr val="bg1"/>
                </a:solidFill>
              </a:rPr>
              <a:t>325</a:t>
            </a:r>
            <a:r>
              <a:rPr lang="zh-CN" altLang="en-US" sz="1200" dirty="0" smtClean="0">
                <a:solidFill>
                  <a:schemeClr val="bg1"/>
                </a:solidFill>
              </a:rPr>
              <a:t>年</a:t>
            </a:r>
            <a:r>
              <a:rPr lang="zh-CN" altLang="en-US" sz="1200" dirty="0">
                <a:solidFill>
                  <a:schemeClr val="bg1"/>
                </a:solidFill>
              </a:rPr>
              <a:t>－</a:t>
            </a:r>
            <a:r>
              <a:rPr lang="zh-CN" altLang="en-US" sz="1200" dirty="0" smtClean="0">
                <a:solidFill>
                  <a:schemeClr val="bg1"/>
                </a:solidFill>
              </a:rPr>
              <a:t>前</a:t>
            </a:r>
            <a:r>
              <a:rPr lang="en-US" altLang="zh-CN" sz="1200" dirty="0" smtClean="0">
                <a:solidFill>
                  <a:schemeClr val="bg1"/>
                </a:solidFill>
              </a:rPr>
              <a:t>265</a:t>
            </a:r>
            <a:r>
              <a:rPr lang="zh-CN" altLang="en-US" sz="1200" dirty="0" smtClean="0">
                <a:solidFill>
                  <a:schemeClr val="bg1"/>
                </a:solidFill>
              </a:rPr>
              <a:t>年）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651222"/>
            <a:ext cx="279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 of </a:t>
            </a:r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Primes</a:t>
            </a:r>
            <a:endParaRPr lang="zh-CN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851920" y="2204864"/>
            <a:ext cx="4752528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7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/>
      <p:bldP spid="12" grpId="0" animBg="1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ownloads\EssMath\A_statue_of_Chen_Jingr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-2791072"/>
            <a:ext cx="12863472" cy="964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8"/>
          <p:cNvSpPr/>
          <p:nvPr/>
        </p:nvSpPr>
        <p:spPr>
          <a:xfrm>
            <a:off x="3645787" y="404664"/>
            <a:ext cx="5072821" cy="619268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188640"/>
            <a:ext cx="6059016" cy="1143000"/>
          </a:xfrm>
        </p:spPr>
        <p:txBody>
          <a:bodyPr/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题外话：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1+1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4550" y="5329135"/>
            <a:ext cx="3312368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95536" y="5323274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陈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景润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1933</a:t>
            </a:r>
            <a:r>
              <a:rPr lang="zh-CN" altLang="en-US" sz="1200" dirty="0" smtClean="0">
                <a:solidFill>
                  <a:schemeClr val="bg1"/>
                </a:solidFill>
              </a:rPr>
              <a:t>年－</a:t>
            </a:r>
            <a:r>
              <a:rPr lang="en-US" altLang="zh-CN" sz="1200" dirty="0" smtClean="0">
                <a:solidFill>
                  <a:schemeClr val="bg1"/>
                </a:solidFill>
              </a:rPr>
              <a:t>1996</a:t>
            </a:r>
            <a:r>
              <a:rPr lang="zh-CN" altLang="en-US" sz="1200" dirty="0" smtClean="0">
                <a:solidFill>
                  <a:schemeClr val="bg1"/>
                </a:solidFill>
              </a:rPr>
              <a:t>年）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84" y="2420888"/>
            <a:ext cx="4597000" cy="3999513"/>
          </a:xfrm>
        </p:spPr>
      </p:pic>
      <p:cxnSp>
        <p:nvCxnSpPr>
          <p:cNvPr id="11" name="Straight Connector 10"/>
          <p:cNvCxnSpPr/>
          <p:nvPr/>
        </p:nvCxnSpPr>
        <p:spPr>
          <a:xfrm>
            <a:off x="3851920" y="2204864"/>
            <a:ext cx="47525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851920" y="1340768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even positive integer that can be expressed as the sum of two 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primes!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6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9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0" y="-99392"/>
            <a:ext cx="11595653" cy="695739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80728" y="764704"/>
            <a:ext cx="8229600" cy="1143000"/>
          </a:xfrm>
        </p:spPr>
        <p:txBody>
          <a:bodyPr/>
          <a:lstStyle/>
          <a:p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流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数与微积分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9" name="Picture 3" descr="C:\Users\Administrator\Downloads\EssMath\Newton's_Method_of_Fluxi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71864"/>
            <a:ext cx="2880320" cy="377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427984" y="6237312"/>
            <a:ext cx="3312368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427984" y="6237312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牛顿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1642</a:t>
            </a:r>
            <a:r>
              <a:rPr lang="zh-CN" altLang="en-US" sz="1200" dirty="0" smtClean="0">
                <a:solidFill>
                  <a:schemeClr val="bg1"/>
                </a:solidFill>
              </a:rPr>
              <a:t>年－</a:t>
            </a:r>
            <a:r>
              <a:rPr lang="en-US" altLang="zh-CN" sz="1200" dirty="0" smtClean="0">
                <a:solidFill>
                  <a:schemeClr val="bg1"/>
                </a:solidFill>
              </a:rPr>
              <a:t>1726</a:t>
            </a:r>
            <a:r>
              <a:rPr lang="zh-CN" altLang="en-US" sz="1200" dirty="0" smtClean="0">
                <a:solidFill>
                  <a:schemeClr val="bg1"/>
                </a:solidFill>
              </a:rPr>
              <a:t>年）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pic>
        <p:nvPicPr>
          <p:cNvPr id="4100" name="Picture 4" descr="C:\Users\Administrator\Downloads\EssMath\2010042301192620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875" y1="8789" x2="86500" y2="6250"/>
                      </a14:backgroundRemoval>
                    </a14:imgEffect>
                    <a14:imgEffect>
                      <a14:sharpenSoften amount="13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460" y="-90774"/>
            <a:ext cx="3330116" cy="31375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softEdge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548680"/>
            <a:ext cx="2880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Nature and Nature's laws lay hid in night:</a:t>
            </a:r>
          </a:p>
          <a:p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God said, "Let Newton be!" and all was light.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eestyle Script" panose="030804020302050B0404" pitchFamily="66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51520" y="2197869"/>
            <a:ext cx="36358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93304" y="1741052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Calculus and Fluxion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19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istrator\Downloads\EssMath\lava-flowing-down-volc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95288"/>
            <a:ext cx="11430000" cy="764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-992188" y="1088424"/>
            <a:ext cx="10972800" cy="46805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536" y="836712"/>
            <a:ext cx="8229600" cy="1143000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普朗克分布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122" name="Picture 2" descr="C:\Users\Administrator\Downloads\EssMath\plancksches_strahlungsgesetz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877848"/>
            <a:ext cx="6163130" cy="349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3000" y1="71200" x2="13000" y2="80000"/>
                        <a14:foregroundMark x1="60500" y1="48400" x2="34500" y2="82000"/>
                        <a14:foregroundMark x1="28500" y1="19600" x2="25500" y2="36400"/>
                        <a14:foregroundMark x1="28500" y1="12400" x2="23000" y2="24800"/>
                        <a14:foregroundMark x1="19000" y1="34400" x2="37000" y2="48400"/>
                        <a14:foregroundMark x1="33500" y1="52000" x2="40000" y2="61200"/>
                        <a14:foregroundMark x1="69500" y1="64800" x2="93500" y2="99200"/>
                        <a14:foregroundMark x1="25500" y1="67200" x2="10000" y2="96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77" y="1809092"/>
            <a:ext cx="2540000" cy="3175000"/>
          </a:xfrm>
        </p:spPr>
      </p:pic>
      <p:sp>
        <p:nvSpPr>
          <p:cNvPr id="6" name="Rectangle 5"/>
          <p:cNvSpPr/>
          <p:nvPr/>
        </p:nvSpPr>
        <p:spPr>
          <a:xfrm>
            <a:off x="6163130" y="5059705"/>
            <a:ext cx="2657342" cy="5539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835617" y="5059705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普朗</a:t>
            </a:r>
            <a:r>
              <a:rPr lang="zh-C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克</a:t>
            </a:r>
            <a:endParaRPr lang="en-US" altLang="zh-CN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200" dirty="0" smtClean="0">
                <a:solidFill>
                  <a:schemeClr val="bg1"/>
                </a:solidFill>
              </a:rPr>
              <a:t>（</a:t>
            </a:r>
            <a:r>
              <a:rPr lang="en-US" altLang="zh-CN" sz="1200" dirty="0" smtClean="0">
                <a:solidFill>
                  <a:schemeClr val="bg1"/>
                </a:solidFill>
              </a:rPr>
              <a:t>1858</a:t>
            </a:r>
            <a:r>
              <a:rPr lang="zh-CN" altLang="en-US" sz="1200" dirty="0" smtClean="0">
                <a:solidFill>
                  <a:schemeClr val="bg1"/>
                </a:solidFill>
              </a:rPr>
              <a:t>年－</a:t>
            </a:r>
            <a:r>
              <a:rPr lang="en-US" altLang="zh-CN" sz="1200" dirty="0" smtClean="0">
                <a:solidFill>
                  <a:schemeClr val="bg1"/>
                </a:solidFill>
              </a:rPr>
              <a:t>1947</a:t>
            </a:r>
            <a:r>
              <a:rPr lang="zh-CN" altLang="en-US" sz="1200" dirty="0" smtClean="0">
                <a:solidFill>
                  <a:schemeClr val="bg1"/>
                </a:solidFill>
              </a:rPr>
              <a:t>年）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-324544" y="1769050"/>
            <a:ext cx="9001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64088" y="1383375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Planck Distribution</a:t>
            </a:r>
            <a:endParaRPr lang="zh-CN" alt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3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827</Words>
  <Application>Microsoft Office PowerPoint</Application>
  <PresentationFormat>On-screen Show (4:3)</PresentationFormat>
  <Paragraphs>97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数学中的具象与抽象 </vt:lpstr>
      <vt:lpstr>PowerPoint Presentation</vt:lpstr>
      <vt:lpstr>测量</vt:lpstr>
      <vt:lpstr>PowerPoint Presentation</vt:lpstr>
      <vt:lpstr>万物皆数 </vt:lpstr>
      <vt:lpstr>素数</vt:lpstr>
      <vt:lpstr>题外话：1+1</vt:lpstr>
      <vt:lpstr>流数与微积分</vt:lpstr>
      <vt:lpstr>普朗克分布</vt:lpstr>
      <vt:lpstr>同伦群</vt:lpstr>
      <vt:lpstr>分形维数</vt:lpstr>
      <vt:lpstr>弦论</vt:lpstr>
      <vt:lpstr>数学的组成</vt:lpstr>
      <vt:lpstr>模型的建立</vt:lpstr>
      <vt:lpstr>理论</vt:lpstr>
      <vt:lpstr>MU问题</vt:lpstr>
      <vt:lpstr>复杂性——一个例子</vt:lpstr>
      <vt:lpstr>柯尔莫哥洛夫复杂性</vt:lpstr>
      <vt:lpstr>数学，作为隐喻</vt:lpstr>
      <vt:lpstr>谢谢观赏！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LuLu</dc:creator>
  <cp:lastModifiedBy>LuLu</cp:lastModifiedBy>
  <cp:revision>56</cp:revision>
  <dcterms:created xsi:type="dcterms:W3CDTF">2014-04-21T15:15:38Z</dcterms:created>
  <dcterms:modified xsi:type="dcterms:W3CDTF">2014-04-25T08:00:42Z</dcterms:modified>
</cp:coreProperties>
</file>