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75" r:id="rId3"/>
    <p:sldId id="257" r:id="rId4"/>
    <p:sldId id="258" r:id="rId5"/>
    <p:sldId id="259" r:id="rId6"/>
    <p:sldId id="279" r:id="rId7"/>
    <p:sldId id="260" r:id="rId8"/>
    <p:sldId id="261" r:id="rId9"/>
    <p:sldId id="262" r:id="rId10"/>
    <p:sldId id="276" r:id="rId11"/>
    <p:sldId id="264" r:id="rId12"/>
    <p:sldId id="269" r:id="rId13"/>
    <p:sldId id="270" r:id="rId14"/>
    <p:sldId id="271" r:id="rId15"/>
    <p:sldId id="272" r:id="rId16"/>
    <p:sldId id="273" r:id="rId17"/>
    <p:sldId id="274" r:id="rId18"/>
    <p:sldId id="27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1" autoAdjust="0"/>
    <p:restoredTop sz="90611" autoAdjust="0"/>
  </p:normalViewPr>
  <p:slideViewPr>
    <p:cSldViewPr snapToGrid="0">
      <p:cViewPr varScale="1">
        <p:scale>
          <a:sx n="65" d="100"/>
          <a:sy n="65" d="100"/>
        </p:scale>
        <p:origin x="73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38507-51D5-4566-BC1E-09EF92EF1F09}" type="datetimeFigureOut">
              <a:rPr lang="zh-CN" altLang="en-US" smtClean="0"/>
              <a:t>2020/11/6 Friday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B295D-5F25-4A36-83A1-E4A45C7374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370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B295D-5F25-4A36-83A1-E4A45C73745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990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外请评委</a:t>
            </a:r>
            <a:r>
              <a:rPr lang="en-US" altLang="zh-CN" dirty="0"/>
              <a:t>1</a:t>
            </a:r>
            <a:r>
              <a:rPr lang="zh-CN" altLang="en-US" dirty="0"/>
              <a:t>位（数学）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B295D-5F25-4A36-83A1-E4A45C73745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348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B295D-5F25-4A36-83A1-E4A45C73745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4645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年中青年教师</a:t>
            </a:r>
            <a:b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特色课方案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2020.11.06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8048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六、时间安排（开课）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95400" y="2556932"/>
            <a:ext cx="9601197" cy="3318936"/>
          </a:xfrm>
        </p:spPr>
        <p:txBody>
          <a:bodyPr>
            <a:normAutofit fontScale="70000" lnSpcReduction="20000"/>
          </a:bodyPr>
          <a:lstStyle/>
          <a:p>
            <a:pPr indent="28575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中小学文综组：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28575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中小学理综组：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周下半周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28575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中学数理组：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周上半周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28575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中学文科组：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  （中学英语：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12.8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28575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小学理综组：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28575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小学英语组：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28575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小学语文组：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6766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624842" y="697653"/>
            <a:ext cx="4231638" cy="68410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分组及评委名单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468" y="1576152"/>
            <a:ext cx="10604012" cy="456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38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624842" y="697653"/>
            <a:ext cx="4231638" cy="68410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分组及评委名单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09" y="1775186"/>
            <a:ext cx="10567562" cy="393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05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624842" y="697653"/>
            <a:ext cx="4231638" cy="68410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分组及评委名单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13" y="1764982"/>
            <a:ext cx="10806751" cy="360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42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624842" y="697653"/>
            <a:ext cx="4231638" cy="68410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分组及评委名单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78C5D94-DFFB-4180-88BC-A164DF543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61" y="1998693"/>
            <a:ext cx="10600278" cy="320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36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624842" y="697653"/>
            <a:ext cx="4231638" cy="68410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分组及评委名单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232" y="2194560"/>
            <a:ext cx="10633862" cy="298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81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624842" y="697653"/>
            <a:ext cx="4231638" cy="68410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分组及评委名单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58" y="2183993"/>
            <a:ext cx="10684198" cy="317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56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624842" y="697653"/>
            <a:ext cx="4231638" cy="68410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分组及评委名单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46" y="1777710"/>
            <a:ext cx="10681853" cy="388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26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1447802" y="11345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七、奖项安排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E81119E-B0B0-4BE7-997B-A18A305A178A}"/>
              </a:ext>
            </a:extLst>
          </p:cNvPr>
          <p:cNvSpPr txBox="1"/>
          <p:nvPr/>
        </p:nvSpPr>
        <p:spPr>
          <a:xfrm>
            <a:off x="1447802" y="2725576"/>
            <a:ext cx="86214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 特色课评奖比例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</a:p>
          <a:p>
            <a:pPr marL="457200" indent="-457200">
              <a:lnSpc>
                <a:spcPct val="200000"/>
              </a:lnSpc>
              <a:buAutoNum type="circleNumDbPlain" startAt="2"/>
            </a:pP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打分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权重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：教案设计（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％）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课堂评价（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％）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答辩评价（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％）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综合能力评估（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％）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528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年度上海市中小学</a:t>
            </a:r>
            <a:b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中青年教师教学评选活动获奖</a:t>
            </a:r>
            <a:endParaRPr lang="zh-CN" altLang="en-US" sz="3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72495"/>
              </p:ext>
            </p:extLst>
          </p:nvPr>
        </p:nvGraphicFramePr>
        <p:xfrm>
          <a:off x="2032000" y="2610809"/>
          <a:ext cx="8127999" cy="2726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7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1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姓名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奖项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程晓蕾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中学地理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一等奖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张旭婷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小学语文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二等奖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范莉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小学道德与法治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二等奖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田金宗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中学历史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二等奖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朱潇清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初中道德与法治、高中思想政治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二等奖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810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指导思想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95400" y="2556932"/>
            <a:ext cx="9601197" cy="3318936"/>
          </a:xfrm>
        </p:spPr>
        <p:txBody>
          <a:bodyPr/>
          <a:lstStyle/>
          <a:p>
            <a:pPr indent="285750">
              <a:lnSpc>
                <a:spcPct val="150000"/>
              </a:lnSpc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本学期重点关注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新课程新教材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实施背景下，将学生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创新素养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培育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融入学科教学，聚焦课堂教学，探索教师通过课堂实践落实学生创新素养培育的途径和策略，以促进学生创新素养和能力的整体提升。</a:t>
            </a:r>
          </a:p>
          <a:p>
            <a:pPr indent="285750">
              <a:lnSpc>
                <a:spcPct val="15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9759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二、特色展示主题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95400" y="2556932"/>
            <a:ext cx="9601197" cy="3318936"/>
          </a:xfrm>
        </p:spPr>
        <p:txBody>
          <a:bodyPr>
            <a:normAutofit/>
          </a:bodyPr>
          <a:lstStyle/>
          <a:p>
            <a:pPr indent="0" algn="ctr">
              <a:lnSpc>
                <a:spcPct val="250000"/>
              </a:lnSpc>
              <a:buNone/>
            </a:pPr>
            <a:r>
              <a:rPr lang="zh-CN" altLang="zh-CN" sz="4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双新背景下的大单元教学设计</a:t>
            </a:r>
            <a:endParaRPr lang="zh-CN" altLang="zh-CN" sz="4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285750" algn="ctr">
              <a:lnSpc>
                <a:spcPct val="250000"/>
              </a:lnSpc>
            </a:pPr>
            <a:endParaRPr lang="zh-CN" altLang="en-US" sz="4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596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三、环节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95400" y="2556932"/>
            <a:ext cx="9601197" cy="3318936"/>
          </a:xfrm>
        </p:spPr>
        <p:txBody>
          <a:bodyPr>
            <a:normAutofit/>
          </a:bodyPr>
          <a:lstStyle/>
          <a:p>
            <a:pPr indent="285750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一个单元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教学方案，选择其中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一课时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进行课堂展示</a:t>
            </a:r>
          </a:p>
          <a:p>
            <a:pPr indent="285750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参加一次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综合能力答辩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285750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参加一次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学科专业能力评估</a:t>
            </a:r>
          </a:p>
          <a:p>
            <a:pPr indent="285750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  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全体教师参与听课评课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，与学科发展年活动结合</a:t>
            </a:r>
          </a:p>
          <a:p>
            <a:pPr indent="285750">
              <a:lnSpc>
                <a:spcPct val="150000"/>
              </a:lnSpc>
            </a:pP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285750">
              <a:lnSpc>
                <a:spcPct val="15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1372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大单元设计要求</a:t>
            </a:r>
            <a:endParaRPr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B68C2A0F-19DC-4BF3-BFA5-B11376FA9169}"/>
              </a:ext>
            </a:extLst>
          </p:cNvPr>
          <p:cNvSpPr txBox="1">
            <a:spLocks/>
          </p:cNvSpPr>
          <p:nvPr/>
        </p:nvSpPr>
        <p:spPr>
          <a:xfrm>
            <a:off x="1295402" y="2475865"/>
            <a:ext cx="9837418" cy="3599815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单元设计要求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 单元设计说明，含学情分析、单元内容分析、课时安排及开课内容在单元中的位置。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 开课详案，非开课简案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单元设计上传要求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 开课前三天，在“新评课论坛”上传整体单元设计。（建档方式详见附件）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 开课前，将开课详案一式五份送至评委组长手中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253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四、评价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95400" y="2556932"/>
            <a:ext cx="9601197" cy="3318936"/>
          </a:xfrm>
        </p:spPr>
        <p:txBody>
          <a:bodyPr>
            <a:normAutofit/>
          </a:bodyPr>
          <a:lstStyle/>
          <a:p>
            <a:pPr indent="285750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本校与外请专家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组成评审组</a:t>
            </a:r>
          </a:p>
          <a:p>
            <a:pPr indent="285750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课堂展示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专业能力评估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答辩表现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相结合</a:t>
            </a:r>
          </a:p>
          <a:p>
            <a:pPr indent="285750">
              <a:lnSpc>
                <a:spcPct val="150000"/>
              </a:lnSpc>
            </a:pP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6359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五、参加对象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95400" y="2556932"/>
            <a:ext cx="9601197" cy="3318936"/>
          </a:xfrm>
        </p:spPr>
        <p:txBody>
          <a:bodyPr>
            <a:normAutofit/>
          </a:bodyPr>
          <a:lstStyle/>
          <a:p>
            <a:pPr indent="285750"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周岁至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周岁及以下教师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1975.8.31—1985.9.1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之间出生）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285750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高三语、数、外学科可以申请免课</a:t>
            </a:r>
          </a:p>
          <a:p>
            <a:pPr indent="285750">
              <a:lnSpc>
                <a:spcPct val="150000"/>
              </a:lnSpc>
            </a:pP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8947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六、时间安排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95400" y="2556932"/>
            <a:ext cx="9601197" cy="3318936"/>
          </a:xfrm>
        </p:spPr>
        <p:txBody>
          <a:bodyPr>
            <a:normAutofit/>
          </a:bodyPr>
          <a:lstStyle/>
          <a:p>
            <a:pPr indent="28575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8-10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周：启动，校长室解读方案</a:t>
            </a:r>
          </a:p>
          <a:p>
            <a:pPr indent="28575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11-12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周：教学设计</a:t>
            </a:r>
          </a:p>
          <a:p>
            <a:pPr indent="28575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13-15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周：开课、答辩</a:t>
            </a:r>
          </a:p>
          <a:p>
            <a:pPr indent="28575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周：专业能力评估</a:t>
            </a:r>
          </a:p>
          <a:p>
            <a:pPr indent="285750">
              <a:lnSpc>
                <a:spcPct val="15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84696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环保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127</TotalTime>
  <Words>491</Words>
  <Application>Microsoft Office PowerPoint</Application>
  <PresentationFormat>宽屏</PresentationFormat>
  <Paragraphs>70</Paragraphs>
  <Slides>18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微软雅黑</vt:lpstr>
      <vt:lpstr>Arial</vt:lpstr>
      <vt:lpstr>Calibri</vt:lpstr>
      <vt:lpstr>Garamond</vt:lpstr>
      <vt:lpstr>环保</vt:lpstr>
      <vt:lpstr>2020年中青年教师 特色课方案</vt:lpstr>
      <vt:lpstr>2020年度上海市中小学 中青年教师教学评选活动获奖</vt:lpstr>
      <vt:lpstr>一、指导思想 </vt:lpstr>
      <vt:lpstr>二、特色展示主题</vt:lpstr>
      <vt:lpstr>三、环节</vt:lpstr>
      <vt:lpstr>大单元设计要求</vt:lpstr>
      <vt:lpstr>四、评价</vt:lpstr>
      <vt:lpstr>五、参加对象</vt:lpstr>
      <vt:lpstr>六、时间安排</vt:lpstr>
      <vt:lpstr>六、时间安排（开课）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2020年中青年教师 特色课方案</dc:title>
  <dc:creator>潘艳</dc:creator>
  <cp:lastModifiedBy>Administrator</cp:lastModifiedBy>
  <cp:revision>27</cp:revision>
  <dcterms:created xsi:type="dcterms:W3CDTF">2020-11-02T07:35:15Z</dcterms:created>
  <dcterms:modified xsi:type="dcterms:W3CDTF">2020-11-06T03:14:35Z</dcterms:modified>
</cp:coreProperties>
</file>